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3" r:id="rId3"/>
    <p:sldId id="258" r:id="rId4"/>
    <p:sldId id="269" r:id="rId5"/>
    <p:sldId id="259" r:id="rId6"/>
    <p:sldId id="260" r:id="rId7"/>
    <p:sldId id="265" r:id="rId8"/>
    <p:sldId id="280" r:id="rId9"/>
    <p:sldId id="276" r:id="rId10"/>
    <p:sldId id="282" r:id="rId11"/>
    <p:sldId id="274" r:id="rId12"/>
    <p:sldId id="281" r:id="rId13"/>
    <p:sldId id="275" r:id="rId14"/>
    <p:sldId id="278" r:id="rId15"/>
    <p:sldId id="264" r:id="rId16"/>
    <p:sldId id="262" r:id="rId17"/>
    <p:sldId id="263" r:id="rId18"/>
    <p:sldId id="261" r:id="rId19"/>
    <p:sldId id="266" r:id="rId20"/>
    <p:sldId id="267" r:id="rId21"/>
    <p:sldId id="268" r:id="rId22"/>
    <p:sldId id="270" r:id="rId23"/>
    <p:sldId id="257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CA6E9"/>
    <a:srgbClr val="7030A0"/>
    <a:srgbClr val="FA38FA"/>
    <a:srgbClr val="C55A11"/>
    <a:srgbClr val="92D050"/>
    <a:srgbClr val="172C51"/>
    <a:srgbClr val="C299E1"/>
    <a:srgbClr val="D13C0D"/>
    <a:srgbClr val="FBC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>
        <p:scale>
          <a:sx n="75" d="100"/>
          <a:sy n="75" d="100"/>
        </p:scale>
        <p:origin x="16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433276052219863"/>
          <c:y val="0.19631555077800369"/>
          <c:w val="0.36664392520967448"/>
          <c:h val="0.505310234710783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  </c:v>
                </c:pt>
              </c:strCache>
            </c:strRef>
          </c:tx>
          <c:dPt>
            <c:idx val="0"/>
            <c:bubble3D val="0"/>
            <c:spPr>
              <a:solidFill>
                <a:srgbClr val="8B5CF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0F-458D-B024-13E02E24DA59}"/>
              </c:ext>
            </c:extLst>
          </c:dPt>
          <c:dPt>
            <c:idx val="1"/>
            <c:bubble3D val="0"/>
            <c:spPr>
              <a:solidFill>
                <a:srgbClr val="B482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30F-458D-B024-13E02E24DA59}"/>
              </c:ext>
            </c:extLst>
          </c:dPt>
          <c:dPt>
            <c:idx val="2"/>
            <c:bubble3D val="0"/>
            <c:spPr>
              <a:solidFill>
                <a:srgbClr val="06B6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0F-458D-B024-13E02E24DA59}"/>
              </c:ext>
            </c:extLst>
          </c:dPt>
          <c:dPt>
            <c:idx val="3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30F-458D-B024-13E02E24DA59}"/>
              </c:ext>
            </c:extLst>
          </c:dPt>
          <c:cat>
            <c:strRef>
              <c:f>Sheet1!$A$2:$A$5</c:f>
              <c:strCache>
                <c:ptCount val="4"/>
                <c:pt idx="0">
                  <c:v>Successful</c:v>
                </c:pt>
                <c:pt idx="1">
                  <c:v>Pending</c:v>
                </c:pt>
                <c:pt idx="2">
                  <c:v>Failed</c:v>
                </c:pt>
                <c:pt idx="3">
                  <c:v>Refunded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7.8</c:v>
                </c:pt>
                <c:pt idx="2">
                  <c:v>3.8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0F-458D-B024-13E02E24D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1.9543973941368076E-2"/>
          <c:y val="0.74260959196824572"/>
          <c:w val="0.8685667752442997"/>
          <c:h val="0.185562170838796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   </c:v>
                </c:pt>
              </c:strCache>
            </c:strRef>
          </c:tx>
          <c:spPr>
            <a:solidFill>
              <a:srgbClr val="8B5CF6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85</c:v>
                </c:pt>
                <c:pt idx="1">
                  <c:v>90</c:v>
                </c:pt>
                <c:pt idx="2">
                  <c:v>86</c:v>
                </c:pt>
                <c:pt idx="3">
                  <c:v>92</c:v>
                </c:pt>
                <c:pt idx="4">
                  <c:v>88</c:v>
                </c:pt>
                <c:pt idx="5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A5-4075-98FB-14D926771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88396975"/>
        <c:axId val="888397455"/>
      </c:barChart>
      <c:catAx>
        <c:axId val="888396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397455"/>
        <c:crosses val="autoZero"/>
        <c:auto val="1"/>
        <c:lblAlgn val="ctr"/>
        <c:lblOffset val="100"/>
        <c:noMultiLvlLbl val="0"/>
      </c:catAx>
      <c:valAx>
        <c:axId val="888397455"/>
        <c:scaling>
          <c:orientation val="minMax"/>
          <c:max val="100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396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Global Methods</c:v>
                </c:pt>
              </c:strCache>
            </c:strRef>
          </c:tx>
          <c:dPt>
            <c:idx val="0"/>
            <c:bubble3D val="0"/>
            <c:spPr>
              <a:solidFill>
                <a:srgbClr val="8B5CF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2B-497E-A3DF-F7319B2AA69B}"/>
              </c:ext>
            </c:extLst>
          </c:dPt>
          <c:dPt>
            <c:idx val="1"/>
            <c:bubble3D val="0"/>
            <c:spPr>
              <a:solidFill>
                <a:srgbClr val="B482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2B-497E-A3DF-F7319B2AA69B}"/>
              </c:ext>
            </c:extLst>
          </c:dPt>
          <c:dPt>
            <c:idx val="2"/>
            <c:bubble3D val="0"/>
            <c:spPr>
              <a:solidFill>
                <a:srgbClr val="06B6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2B-497E-A3DF-F7319B2AA69B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2B-497E-A3DF-F7319B2AA69B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2B-497E-A3DF-F7319B2AA69B}"/>
              </c:ext>
            </c:extLst>
          </c:dPt>
          <c:cat>
            <c:strRef>
              <c:f>Sheet1!$A$2:$A$6</c:f>
              <c:strCache>
                <c:ptCount val="5"/>
                <c:pt idx="0">
                  <c:v>Cards</c:v>
                </c:pt>
                <c:pt idx="1">
                  <c:v>Digital</c:v>
                </c:pt>
                <c:pt idx="2">
                  <c:v>Banking</c:v>
                </c:pt>
                <c:pt idx="3">
                  <c:v>Mobile</c:v>
                </c:pt>
                <c:pt idx="4">
                  <c:v>Crypto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</c:v>
                </c:pt>
                <c:pt idx="1">
                  <c:v>3.8</c:v>
                </c:pt>
                <c:pt idx="2">
                  <c:v>2.5</c:v>
                </c:pt>
                <c:pt idx="3">
                  <c:v>2.2000000000000002</c:v>
                </c:pt>
                <c:pt idx="4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2B-497E-A3DF-F7319B2AA6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Regional Options</c:v>
                </c:pt>
              </c:strCache>
            </c:strRef>
          </c:tx>
          <c:dPt>
            <c:idx val="0"/>
            <c:bubble3D val="0"/>
            <c:spPr>
              <a:solidFill>
                <a:srgbClr val="8B5CF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070-42AE-A995-AE700E57360C}"/>
              </c:ext>
            </c:extLst>
          </c:dPt>
          <c:dPt>
            <c:idx val="1"/>
            <c:bubble3D val="0"/>
            <c:spPr>
              <a:solidFill>
                <a:srgbClr val="B482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070-42AE-A995-AE700E57360C}"/>
              </c:ext>
            </c:extLst>
          </c:dPt>
          <c:dPt>
            <c:idx val="2"/>
            <c:bubble3D val="0"/>
            <c:spPr>
              <a:solidFill>
                <a:srgbClr val="06B6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070-42AE-A995-AE700E57360C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070-42AE-A995-AE700E57360C}"/>
              </c:ext>
            </c:extLst>
          </c:dPt>
          <c:dPt>
            <c:idx val="4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070-42AE-A995-AE700E57360C}"/>
              </c:ext>
            </c:extLst>
          </c:dPt>
          <c:cat>
            <c:strRef>
              <c:f>Sheet1!$A$2:$A$6</c:f>
              <c:strCache>
                <c:ptCount val="5"/>
                <c:pt idx="0">
                  <c:v>Cards</c:v>
                </c:pt>
                <c:pt idx="1">
                  <c:v>Digital</c:v>
                </c:pt>
                <c:pt idx="2">
                  <c:v>Banking</c:v>
                </c:pt>
                <c:pt idx="3">
                  <c:v>Mobile</c:v>
                </c:pt>
                <c:pt idx="4">
                  <c:v>Crypto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</c:v>
                </c:pt>
                <c:pt idx="1">
                  <c:v>3.8</c:v>
                </c:pt>
                <c:pt idx="2">
                  <c:v>2.5</c:v>
                </c:pt>
                <c:pt idx="3">
                  <c:v>2.2000000000000002</c:v>
                </c:pt>
                <c:pt idx="4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070-42AE-A995-AE700E573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661193156602909"/>
          <c:y val="7.4821061414869008E-2"/>
          <c:w val="0.3025128246518175"/>
          <c:h val="0.8548625624103306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FA3-4342-B1A1-B8810D4640DC}"/>
              </c:ext>
            </c:extLst>
          </c:dPt>
          <c:dPt>
            <c:idx val="1"/>
            <c:bubble3D val="0"/>
            <c:spPr>
              <a:solidFill>
                <a:srgbClr val="B482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A3-4342-B1A1-B8810D4640D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FA3-4342-B1A1-B8810D4640DC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A3-4342-B1A1-B8810D4640D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CF0-436A-8116-BF4AC783206F}"/>
              </c:ext>
            </c:extLst>
          </c:dPt>
          <c:cat>
            <c:strRef>
              <c:f>Sheet1!$A$2:$A$6</c:f>
              <c:strCache>
                <c:ptCount val="5"/>
                <c:pt idx="0">
                  <c:v>Brand Elements</c:v>
                </c:pt>
                <c:pt idx="1">
                  <c:v>Domain Control</c:v>
                </c:pt>
                <c:pt idx="2">
                  <c:v>Custom Features</c:v>
                </c:pt>
                <c:pt idx="3">
                  <c:v>UI Customization</c:v>
                </c:pt>
                <c:pt idx="4">
                  <c:v>Integration Options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2.8</c:v>
                </c:pt>
                <c:pt idx="1">
                  <c:v>3.2</c:v>
                </c:pt>
                <c:pt idx="2">
                  <c:v>1.4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3-4342-B1A1-B8810D4640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8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296600982610062"/>
          <c:y val="1.8243955040803769E-2"/>
          <c:w val="0.24580908666131471"/>
          <c:h val="0.5385524748191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  <a:alpha val="66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7521051378245542"/>
          <c:y val="0.1646284952054356"/>
          <c:w val="0.4446211142298338"/>
          <c:h val="0.691031893887063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Integration Methods</c:v>
                </c:pt>
              </c:strCache>
            </c:strRef>
          </c:tx>
          <c:spPr>
            <a:ln>
              <a:solidFill>
                <a:schemeClr val="tx1">
                  <a:lumMod val="75000"/>
                  <a:lumOff val="25000"/>
                </a:schemeClr>
              </a:solidFill>
            </a:ln>
          </c:spPr>
          <c:dPt>
            <c:idx val="0"/>
            <c:bubble3D val="0"/>
            <c:spPr>
              <a:solidFill>
                <a:srgbClr val="B482DA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38-482F-98BC-99699B1C4AA0}"/>
              </c:ext>
            </c:extLst>
          </c:dPt>
          <c:dPt>
            <c:idx val="1"/>
            <c:bubble3D val="0"/>
            <c:spPr>
              <a:solidFill>
                <a:srgbClr val="8B5CF6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238-482F-98BC-99699B1C4AA0}"/>
              </c:ext>
            </c:extLst>
          </c:dPt>
          <c:dPt>
            <c:idx val="2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38-482F-98BC-99699B1C4AA0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238-482F-98BC-99699B1C4AA0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38-482F-98BC-99699B1C4AA0}"/>
              </c:ext>
            </c:extLst>
          </c:dPt>
          <c:cat>
            <c:strRef>
              <c:f>Sheet1!$A$2:$A$6</c:f>
              <c:strCache>
                <c:ptCount val="5"/>
                <c:pt idx="0">
                  <c:v>REST API</c:v>
                </c:pt>
                <c:pt idx="1">
                  <c:v>SDK</c:v>
                </c:pt>
                <c:pt idx="2">
                  <c:v>Webhook</c:v>
                </c:pt>
                <c:pt idx="3">
                  <c:v>plugin</c:v>
                </c:pt>
                <c:pt idx="4">
                  <c:v>custom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4.2</c:v>
                </c:pt>
                <c:pt idx="1">
                  <c:v>3.2</c:v>
                </c:pt>
                <c:pt idx="2">
                  <c:v>2.4</c:v>
                </c:pt>
                <c:pt idx="3">
                  <c:v>2.2000000000000002</c:v>
                </c:pt>
                <c:pt idx="4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8-482F-98BC-99699B1C4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15875">
      <a:solidFill>
        <a:schemeClr val="tx1">
          <a:lumMod val="75000"/>
          <a:lumOff val="2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Implementation Time</c:v>
                </c:pt>
              </c:strCache>
            </c:strRef>
          </c:tx>
          <c:spPr>
            <a:solidFill>
              <a:srgbClr val="B482D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8B5C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8AF-41CA-BA90-4B60690230DF}"/>
              </c:ext>
            </c:extLst>
          </c:dPt>
          <c:dPt>
            <c:idx val="2"/>
            <c:invertIfNegative val="0"/>
            <c:bubble3D val="0"/>
            <c:spPr>
              <a:solidFill>
                <a:srgbClr val="B4C7E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8AF-41CA-BA90-4B60690230DF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8AF-41CA-BA90-4B60690230DF}"/>
              </c:ext>
            </c:extLst>
          </c:dPt>
          <c:dPt>
            <c:idx val="4"/>
            <c:invertIfNegative val="0"/>
            <c:bubble3D val="0"/>
            <c:spPr>
              <a:solidFill>
                <a:srgbClr val="ED7D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8AF-41CA-BA90-4B60690230DF}"/>
              </c:ext>
            </c:extLst>
          </c:dPt>
          <c:cat>
            <c:strRef>
              <c:f>Sheet1!$A$2:$A$6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45</c:v>
                </c:pt>
                <c:pt idx="2">
                  <c:v>75</c:v>
                </c:pt>
                <c:pt idx="3">
                  <c:v>90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AF-41CA-BA90-4B6069023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6296063"/>
        <c:axId val="806297023"/>
      </c:barChart>
      <c:catAx>
        <c:axId val="806296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297023"/>
        <c:crosses val="autoZero"/>
        <c:auto val="1"/>
        <c:lblAlgn val="ctr"/>
        <c:lblOffset val="100"/>
        <c:noMultiLvlLbl val="0"/>
      </c:catAx>
      <c:valAx>
        <c:axId val="80629702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296063"/>
        <c:crosses val="autoZero"/>
        <c:crossBetween val="between"/>
      </c:valAx>
      <c:spPr>
        <a:noFill/>
        <a:ln w="15875">
          <a:solidFill>
            <a:schemeClr val="tx1">
              <a:lumMod val="75000"/>
              <a:lumOff val="2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15875">
      <a:solidFill>
        <a:schemeClr val="tx1">
          <a:lumMod val="75000"/>
          <a:lumOff val="2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Client Growth</c:v>
                </c:pt>
              </c:strCache>
            </c:strRef>
          </c:tx>
          <c:spPr>
            <a:solidFill>
              <a:srgbClr val="8B5CF6"/>
            </a:solidFill>
            <a:ln w="12700" cap="rnd">
              <a:solidFill>
                <a:schemeClr val="accent1">
                  <a:shade val="1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B482DA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D9-426C-B8ED-E67BB38EED8B}"/>
              </c:ext>
            </c:extLst>
          </c:dPt>
          <c:dPt>
            <c:idx val="2"/>
            <c:invertIfNegative val="0"/>
            <c:bubble3D val="0"/>
            <c:spPr>
              <a:solidFill>
                <a:srgbClr val="B4C7E7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DD9-426C-B8ED-E67BB38EED8B}"/>
              </c:ext>
            </c:extLst>
          </c:dPt>
          <c:dPt>
            <c:idx val="3"/>
            <c:invertIfNegative val="0"/>
            <c:bubble3D val="0"/>
            <c:spPr>
              <a:solidFill>
                <a:srgbClr val="00C057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D9-426C-B8ED-E67BB38EED8B}"/>
              </c:ext>
            </c:extLst>
          </c:dPt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18</c:v>
                </c:pt>
                <c:pt idx="2">
                  <c:v>25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D9-426C-B8ED-E67BB38EED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95500591"/>
        <c:axId val="1195505871"/>
      </c:barChart>
      <c:catAx>
        <c:axId val="119550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505871"/>
        <c:crosses val="autoZero"/>
        <c:auto val="1"/>
        <c:lblAlgn val="ctr"/>
        <c:lblOffset val="100"/>
        <c:noMultiLvlLbl val="0"/>
      </c:catAx>
      <c:valAx>
        <c:axId val="1195505871"/>
        <c:scaling>
          <c:orientation val="minMax"/>
          <c:max val="3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500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22225" cap="rnd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 Volume</c:v>
                </c:pt>
              </c:strCache>
            </c:strRef>
          </c:tx>
          <c:spPr>
            <a:solidFill>
              <a:srgbClr val="8B5CF6"/>
            </a:solidFill>
            <a:ln w="12700" cap="rnd">
              <a:solidFill>
                <a:schemeClr val="accent1">
                  <a:shade val="1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573C0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F1-4FFF-9A3A-30EC97678563}"/>
              </c:ext>
            </c:extLst>
          </c:dPt>
          <c:dPt>
            <c:idx val="1"/>
            <c:invertIfNegative val="0"/>
            <c:bubble3D val="0"/>
            <c:spPr>
              <a:solidFill>
                <a:srgbClr val="B482DA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F1-4FFF-9A3A-30EC97678563}"/>
              </c:ext>
            </c:extLst>
          </c:dPt>
          <c:dPt>
            <c:idx val="2"/>
            <c:invertIfNegative val="0"/>
            <c:bubble3D val="0"/>
            <c:spPr>
              <a:solidFill>
                <a:srgbClr val="00C057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F1-4FFF-9A3A-30EC97678563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F1-4FFF-9A3A-30EC97678563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7BF1-4FFF-9A3A-30EC97678563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 w="12700" cap="rnd">
                <a:solidFill>
                  <a:schemeClr val="accent1">
                    <a:shade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F1-4FFF-9A3A-30EC97678563}"/>
              </c:ext>
            </c:extLst>
          </c:dPt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150</c:v>
                </c:pt>
                <c:pt idx="1">
                  <c:v>175</c:v>
                </c:pt>
                <c:pt idx="2">
                  <c:v>225</c:v>
                </c:pt>
                <c:pt idx="3">
                  <c:v>275</c:v>
                </c:pt>
                <c:pt idx="4">
                  <c:v>325</c:v>
                </c:pt>
                <c:pt idx="5">
                  <c:v>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F1-4FFF-9A3A-30EC97678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95500591"/>
        <c:axId val="1195505871"/>
      </c:barChart>
      <c:catAx>
        <c:axId val="119550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505871"/>
        <c:crosses val="autoZero"/>
        <c:auto val="1"/>
        <c:lblAlgn val="ctr"/>
        <c:lblOffset val="100"/>
        <c:noMultiLvlLbl val="0"/>
      </c:catAx>
      <c:valAx>
        <c:axId val="1195505871"/>
        <c:scaling>
          <c:orientation val="minMax"/>
          <c:max val="4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5500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22225" cap="rnd">
      <a:solidFill>
        <a:schemeClr val="accent1">
          <a:shade val="1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AE34B-A270-4BA6-8E59-655493936873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714FF-3D77-4B4A-B715-5DD82648EA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61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B4440-C3A7-4080-0432-1EF5F67CA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6B43C-2446-352B-E3F4-E307AAC903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BBBF-EDDE-4AEB-ECBE-E4F4C8376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FEE91-4264-B7D2-FE3A-B23C0749D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490B9-1248-42B4-8244-67D5B2CDC18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861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714FF-3D77-4B4A-B715-5DD82648EAA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882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714FF-3D77-4B4A-B715-5DD82648EAAB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4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FA44-49FA-33AA-9338-F2E128832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B3A86-9989-9E1E-BD50-B6F6A10BE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443B-DED6-09A4-D349-CD64764F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AA1FB-DEB4-8C4C-CC5A-23C91F6F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87A5A-5973-18D8-B240-27839F62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10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146B-E2DD-4D92-1EA6-AC8F8B33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2E550-2433-61AD-FF84-A63CFC9D4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D58ED-2995-FCB7-2CC3-D2F1E69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E8C8C-2A7B-A8E1-958E-2BF8D497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B4DB3-3F5E-5B26-F13A-65FADB8F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61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2D673-9260-B393-6305-9B8A22C5A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9803B-D06C-B605-AC50-D8CE39288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72448-7058-BC55-B1B2-8021069B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0CF63-8ADB-45C8-6DCD-4299512A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6CA82-D561-241F-C18D-C1F49BC0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28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BEC4-187D-4676-4ADE-DB02EA14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50E32-53F1-7789-D175-A71C46DA6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AB25-A635-B33C-5D88-15D35A0C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1F99E-F0E0-8258-A868-89F35F9D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033A-59F4-71DB-EB00-B931AB69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2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FEF2-E2C4-91E1-D9AE-1179A87C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2BFB0-02C8-FA0A-29AB-4F5046B47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03ABC-697F-7FC6-912F-CF672BB3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28573-B688-5CC1-FDA7-2E7104E2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789DA-44BE-31FF-BED9-4E6FE392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34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7C461-270E-93F7-9C84-C78A0422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579C-038F-F248-2BA8-2A70AF463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11E2A-5AB8-36A4-93CB-26283942E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F87F5-D864-66ED-EAB8-5D563E48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841E4-4FFA-F934-2E6B-D1395521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C7D0-E58C-0531-5140-E2DBA77B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1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530F-9079-A622-995E-EB16DE76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CD55A-7BA2-5850-321E-8288D769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2E78D-4835-3C57-7777-9604EE07E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9F188-B35B-3BF4-5162-B00D1F8DF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D2686-FBC0-ABAD-FA8E-3932AEA98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1E346-E7F1-96C0-2FC9-1B256425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ECD59-D29D-B340-83C0-623E6026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97815-2D31-AE81-0203-95FB89BB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56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A1ABB-02A7-C06E-3271-5960317D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5AAE1-0438-96C1-217D-5B606A8C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701F5-F940-E309-789D-88C20FA15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073C5-29D8-D8A0-D293-67D2909E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56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AA3D6-46A5-17F3-2666-CA6098EB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5F6B2-8826-FAEF-CC25-0020822C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61FA-F0A5-77E2-4711-C84316A26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9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79E24-64BF-1648-E1A9-8D636C08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08301-1A13-B081-59A2-92BE254B2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94EEA-DCC8-E914-3C8C-A02EBC3F9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DD8F6-4D1A-1932-4103-50174665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4E265-6CDC-39A6-DDDA-46B239E1C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BCEF8-25C1-4BDF-CDCC-7644EBE9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545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EC8D-B130-389A-2B40-EC11187A2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FDA0A-0A89-152D-5D30-C7147B22C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DD8EB-2B7C-94CA-167A-1ABAA9BBB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8A495-76CC-C571-F7BE-45846419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088D5-4E66-510D-865D-F562C708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F47B-FA82-EC51-48CB-9741688E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54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BE7E3-0BA9-6A99-685A-B6BDD4E0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81A61-CE3B-6B5A-9674-1EDF2A7D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A63AD-CA14-3880-65C6-658BD8EF3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16C91-14A6-492D-90CB-C63F9E14B440}" type="datetimeFigureOut">
              <a:rPr lang="en-IN" smtClean="0"/>
              <a:t>05-07-2025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357D2-CE2F-E9B8-3C19-BC7BB7C3A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912BC-26C1-73F7-0FC6-04ECBB593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A09B5-17DD-4D1E-B4E9-D2F6D3035C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72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12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4.png"/><Relationship Id="rId5" Type="http://schemas.openxmlformats.org/officeDocument/2006/relationships/image" Target="../media/image9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1.png"/><Relationship Id="rId21" Type="http://schemas.openxmlformats.org/officeDocument/2006/relationships/image" Target="../media/image55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33" Type="http://schemas.openxmlformats.org/officeDocument/2006/relationships/image" Target="../media/image6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31" Type="http://schemas.openxmlformats.org/officeDocument/2006/relationships/image" Target="../media/image65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Relationship Id="rId30" Type="http://schemas.openxmlformats.org/officeDocument/2006/relationships/image" Target="../media/image64.png"/><Relationship Id="rId8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EC6F3-2093-2F68-E88B-A6789950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A1FD11-2345-9E20-603A-798784DD9AFB}"/>
              </a:ext>
            </a:extLst>
          </p:cNvPr>
          <p:cNvSpPr txBox="1"/>
          <p:nvPr/>
        </p:nvSpPr>
        <p:spPr>
          <a:xfrm>
            <a:off x="1209675" y="745436"/>
            <a:ext cx="9772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Payment Gateway With Full Source Code</a:t>
            </a:r>
            <a:endParaRPr lang="en-IN" sz="60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AFAA6-4091-A210-380E-53E54BCEE937}"/>
              </a:ext>
            </a:extLst>
          </p:cNvPr>
          <p:cNvSpPr txBox="1"/>
          <p:nvPr/>
        </p:nvSpPr>
        <p:spPr>
          <a:xfrm>
            <a:off x="3631406" y="3429000"/>
            <a:ext cx="492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Enterprise Grade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F4752B-36B9-56C8-463F-7E174EEDA2D4}"/>
              </a:ext>
            </a:extLst>
          </p:cNvPr>
          <p:cNvSpPr txBox="1"/>
          <p:nvPr/>
        </p:nvSpPr>
        <p:spPr>
          <a:xfrm>
            <a:off x="2890838" y="4386561"/>
            <a:ext cx="641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Customizable payment processing platform for business seeking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Branded financial services without infrastructure investment by ITIO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Innovex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1EF28B-D6A0-FFCF-8773-1C7774BFF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618D9DA-E67E-314D-7EDC-745E90C964FA}"/>
              </a:ext>
            </a:extLst>
          </p:cNvPr>
          <p:cNvGrpSpPr/>
          <p:nvPr/>
        </p:nvGrpSpPr>
        <p:grpSpPr>
          <a:xfrm>
            <a:off x="4419175" y="1169221"/>
            <a:ext cx="3353650" cy="5287653"/>
            <a:chOff x="7757904" y="787475"/>
            <a:chExt cx="3178203" cy="5453567"/>
          </a:xfrm>
          <a:effectLst>
            <a:glow rad="228600">
              <a:schemeClr val="bg1">
                <a:alpha val="58000"/>
              </a:schemeClr>
            </a:glow>
          </a:effectLst>
        </p:grpSpPr>
        <p:pic>
          <p:nvPicPr>
            <p:cNvPr id="5" name="Picture 4" descr="A cell phone with a house and coins falling&#10;&#10;AI-generated content may be incorrect.">
              <a:extLst>
                <a:ext uri="{FF2B5EF4-FFF2-40B4-BE49-F238E27FC236}">
                  <a16:creationId xmlns:a16="http://schemas.microsoft.com/office/drawing/2014/main" id="{96CD7293-C8BE-45DC-016E-7D17B6FB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71" t="21760" r="10884" b="11637"/>
            <a:stretch/>
          </p:blipFill>
          <p:spPr>
            <a:xfrm>
              <a:off x="7757904" y="787475"/>
              <a:ext cx="3178203" cy="545356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D24B25-BF72-5E29-63FC-B0E67CA3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872" y="865157"/>
              <a:ext cx="2532888" cy="5205367"/>
            </a:xfrm>
            <a:prstGeom prst="rect">
              <a:avLst/>
            </a:prstGeom>
            <a:effectLst>
              <a:softEdge rad="88900"/>
            </a:effec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D0C0C48-06C7-8307-11B3-20464BDA3167}"/>
              </a:ext>
            </a:extLst>
          </p:cNvPr>
          <p:cNvSpPr txBox="1"/>
          <p:nvPr/>
        </p:nvSpPr>
        <p:spPr>
          <a:xfrm>
            <a:off x="1742566" y="80561"/>
            <a:ext cx="8706869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24000">
                      <a:srgbClr val="0070C0"/>
                    </a:gs>
                    <a:gs pos="41000">
                      <a:srgbClr val="00B0F0"/>
                    </a:gs>
                  </a:gsLst>
                  <a:lin ang="16200000" scaled="1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Seamless Payment Choices</a:t>
            </a:r>
            <a:endParaRPr lang="en-IN" sz="5400" b="1" dirty="0">
              <a:gradFill flip="none" rotWithShape="1">
                <a:gsLst>
                  <a:gs pos="24000">
                    <a:srgbClr val="0070C0"/>
                  </a:gs>
                  <a:gs pos="41000">
                    <a:srgbClr val="00B0F0"/>
                  </a:gs>
                </a:gsLst>
                <a:lin ang="16200000" scaled="1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014D97-732F-C9C4-1777-15D00F199EDE}"/>
              </a:ext>
            </a:extLst>
          </p:cNvPr>
          <p:cNvGrpSpPr/>
          <p:nvPr/>
        </p:nvGrpSpPr>
        <p:grpSpPr>
          <a:xfrm>
            <a:off x="426593" y="1244540"/>
            <a:ext cx="3127248" cy="1200329"/>
            <a:chOff x="554609" y="1465807"/>
            <a:chExt cx="3127248" cy="120032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5A8CEE7-162F-CF99-FC04-4A24C042CC90}"/>
                </a:ext>
              </a:extLst>
            </p:cNvPr>
            <p:cNvCxnSpPr>
              <a:cxnSpLocks/>
            </p:cNvCxnSpPr>
            <p:nvPr/>
          </p:nvCxnSpPr>
          <p:spPr>
            <a:xfrm>
              <a:off x="554609" y="1490472"/>
              <a:ext cx="0" cy="1151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0EC0E6-96C3-684E-BC1E-74E14C51FF3D}"/>
                </a:ext>
              </a:extLst>
            </p:cNvPr>
            <p:cNvSpPr txBox="1"/>
            <p:nvPr/>
          </p:nvSpPr>
          <p:spPr>
            <a:xfrm>
              <a:off x="554609" y="1465807"/>
              <a:ext cx="3127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VISA, MasterCard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I15 TESTING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BINANCE WALLET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PAY U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57BE8A-444D-5526-0E35-D51E49E727E1}"/>
              </a:ext>
            </a:extLst>
          </p:cNvPr>
          <p:cNvGrpSpPr/>
          <p:nvPr/>
        </p:nvGrpSpPr>
        <p:grpSpPr>
          <a:xfrm>
            <a:off x="8596376" y="5091215"/>
            <a:ext cx="3127248" cy="1200329"/>
            <a:chOff x="580136" y="1504194"/>
            <a:chExt cx="3127248" cy="120032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66BC3C-93AC-BD2A-D776-BBA13B8F21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7384" y="1527899"/>
              <a:ext cx="0" cy="1151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C3AC95-8708-7DE8-7E1A-28C580ECE0F6}"/>
                </a:ext>
              </a:extLst>
            </p:cNvPr>
            <p:cNvSpPr txBox="1"/>
            <p:nvPr/>
          </p:nvSpPr>
          <p:spPr>
            <a:xfrm>
              <a:off x="580136" y="1504194"/>
              <a:ext cx="3127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UPI </a:t>
              </a:r>
            </a:p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WeChat Pay</a:t>
              </a:r>
            </a:p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USDT Coins</a:t>
              </a:r>
            </a:p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E-Wallet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18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8E62B75-1906-49F2-6D20-4E2AD085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A95018A-26DE-6A4F-4C84-B1A6BE779E48}"/>
              </a:ext>
            </a:extLst>
          </p:cNvPr>
          <p:cNvGrpSpPr/>
          <p:nvPr/>
        </p:nvGrpSpPr>
        <p:grpSpPr>
          <a:xfrm>
            <a:off x="2560076" y="1690497"/>
            <a:ext cx="7455027" cy="4102684"/>
            <a:chOff x="2368486" y="1578826"/>
            <a:chExt cx="7455027" cy="4102684"/>
          </a:xfrm>
          <a:effectLst>
            <a:reflection blurRad="6350" stA="52000" endA="300" endPos="27000" dir="5400000" sy="-100000" algn="bl" rotWithShape="0"/>
          </a:effectLst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82EBE2E9-4A0F-3134-10C2-3B2BA04EFE2F}"/>
                </a:ext>
              </a:extLst>
            </p:cNvPr>
            <p:cNvGrpSpPr/>
            <p:nvPr/>
          </p:nvGrpSpPr>
          <p:grpSpPr>
            <a:xfrm>
              <a:off x="2368486" y="1578826"/>
              <a:ext cx="7455027" cy="4102684"/>
              <a:chOff x="3619500" y="1995487"/>
              <a:chExt cx="4953000" cy="28670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1E7B2E2-A93C-E6A7-7E6D-2C692E500397}"/>
                  </a:ext>
                </a:extLst>
              </p:cNvPr>
              <p:cNvSpPr/>
              <p:nvPr/>
            </p:nvSpPr>
            <p:spPr>
              <a:xfrm>
                <a:off x="3619500" y="4776787"/>
                <a:ext cx="4953000" cy="85725"/>
              </a:xfrm>
              <a:custGeom>
                <a:avLst/>
                <a:gdLst>
                  <a:gd name="connsiteX0" fmla="*/ 4953000 w 4953000"/>
                  <a:gd name="connsiteY0" fmla="*/ 19050 h 85725"/>
                  <a:gd name="connsiteX1" fmla="*/ 4572000 w 4953000"/>
                  <a:gd name="connsiteY1" fmla="*/ 85725 h 85725"/>
                  <a:gd name="connsiteX2" fmla="*/ 381000 w 4953000"/>
                  <a:gd name="connsiteY2" fmla="*/ 85725 h 85725"/>
                  <a:gd name="connsiteX3" fmla="*/ 0 w 4953000"/>
                  <a:gd name="connsiteY3" fmla="*/ 19050 h 85725"/>
                  <a:gd name="connsiteX4" fmla="*/ 2476500 w 4953000"/>
                  <a:gd name="connsiteY4" fmla="*/ 0 h 85725"/>
                  <a:gd name="connsiteX5" fmla="*/ 4953000 w 4953000"/>
                  <a:gd name="connsiteY5" fmla="*/ 1905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00" h="85725">
                    <a:moveTo>
                      <a:pt x="4953000" y="19050"/>
                    </a:moveTo>
                    <a:cubicBezTo>
                      <a:pt x="4953000" y="19050"/>
                      <a:pt x="4800600" y="85725"/>
                      <a:pt x="4572000" y="85725"/>
                    </a:cubicBezTo>
                    <a:cubicBezTo>
                      <a:pt x="4343400" y="85725"/>
                      <a:pt x="609600" y="85725"/>
                      <a:pt x="381000" y="85725"/>
                    </a:cubicBezTo>
                    <a:cubicBezTo>
                      <a:pt x="152400" y="85725"/>
                      <a:pt x="0" y="19050"/>
                      <a:pt x="0" y="19050"/>
                    </a:cubicBezTo>
                    <a:lnTo>
                      <a:pt x="2476500" y="0"/>
                    </a:lnTo>
                    <a:lnTo>
                      <a:pt x="4953000" y="19050"/>
                    </a:lnTo>
                    <a:close/>
                  </a:path>
                </a:pathLst>
              </a:custGeom>
              <a:gradFill>
                <a:gsLst>
                  <a:gs pos="35640">
                    <a:srgbClr val="808185"/>
                  </a:gs>
                  <a:gs pos="50450">
                    <a:srgbClr val="78797D"/>
                  </a:gs>
                  <a:gs pos="54430">
                    <a:srgbClr val="7A7B7F"/>
                  </a:gs>
                  <a:gs pos="100000">
                    <a:srgbClr val="0D0C1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201C02E-16E8-9752-513B-36CB35A0B824}"/>
                  </a:ext>
                </a:extLst>
              </p:cNvPr>
              <p:cNvSpPr/>
              <p:nvPr/>
            </p:nvSpPr>
            <p:spPr>
              <a:xfrm>
                <a:off x="4086225" y="1995487"/>
                <a:ext cx="4019550" cy="2705100"/>
              </a:xfrm>
              <a:custGeom>
                <a:avLst/>
                <a:gdLst>
                  <a:gd name="connsiteX0" fmla="*/ 4019550 w 4019550"/>
                  <a:gd name="connsiteY0" fmla="*/ 2705100 h 2705100"/>
                  <a:gd name="connsiteX1" fmla="*/ 0 w 4019550"/>
                  <a:gd name="connsiteY1" fmla="*/ 2705100 h 2705100"/>
                  <a:gd name="connsiteX2" fmla="*/ 0 w 4019550"/>
                  <a:gd name="connsiteY2" fmla="*/ 95250 h 2705100"/>
                  <a:gd name="connsiteX3" fmla="*/ 95250 w 4019550"/>
                  <a:gd name="connsiteY3" fmla="*/ 0 h 2705100"/>
                  <a:gd name="connsiteX4" fmla="*/ 3924300 w 4019550"/>
                  <a:gd name="connsiteY4" fmla="*/ 0 h 2705100"/>
                  <a:gd name="connsiteX5" fmla="*/ 4019550 w 4019550"/>
                  <a:gd name="connsiteY5" fmla="*/ 95250 h 2705100"/>
                  <a:gd name="connsiteX6" fmla="*/ 4019550 w 4019550"/>
                  <a:gd name="connsiteY6" fmla="*/ 27051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9550" h="2705100">
                    <a:moveTo>
                      <a:pt x="4019550" y="2705100"/>
                    </a:moveTo>
                    <a:lnTo>
                      <a:pt x="0" y="2705100"/>
                    </a:lnTo>
                    <a:lnTo>
                      <a:pt x="0" y="95250"/>
                    </a:lnTo>
                    <a:cubicBezTo>
                      <a:pt x="0" y="42643"/>
                      <a:pt x="42643" y="0"/>
                      <a:pt x="95250" y="0"/>
                    </a:cubicBezTo>
                    <a:lnTo>
                      <a:pt x="3924300" y="0"/>
                    </a:lnTo>
                    <a:cubicBezTo>
                      <a:pt x="3976907" y="0"/>
                      <a:pt x="4019550" y="42643"/>
                      <a:pt x="4019550" y="95250"/>
                    </a:cubicBezTo>
                    <a:lnTo>
                      <a:pt x="4019550" y="2705100"/>
                    </a:lnTo>
                    <a:close/>
                  </a:path>
                </a:pathLst>
              </a:custGeom>
              <a:gradFill>
                <a:gsLst>
                  <a:gs pos="16">
                    <a:srgbClr val="363636"/>
                  </a:gs>
                  <a:gs pos="920">
                    <a:srgbClr val="3A3A3A"/>
                  </a:gs>
                  <a:gs pos="9820">
                    <a:srgbClr val="404040"/>
                  </a:gs>
                  <a:gs pos="11990">
                    <a:srgbClr val="7D7D7D"/>
                  </a:gs>
                  <a:gs pos="15190">
                    <a:srgbClr val="404040"/>
                  </a:gs>
                  <a:gs pos="23840">
                    <a:srgbClr val="383838"/>
                  </a:gs>
                  <a:gs pos="40630">
                    <a:srgbClr val="404040"/>
                  </a:gs>
                  <a:gs pos="43360">
                    <a:srgbClr val="797979"/>
                  </a:gs>
                  <a:gs pos="46210">
                    <a:srgbClr val="404040"/>
                  </a:gs>
                  <a:gs pos="57270">
                    <a:srgbClr val="404040"/>
                  </a:gs>
                  <a:gs pos="59980">
                    <a:srgbClr val="626262"/>
                  </a:gs>
                  <a:gs pos="62940">
                    <a:srgbClr val="404040"/>
                  </a:gs>
                  <a:gs pos="69160">
                    <a:srgbClr val="404040"/>
                  </a:gs>
                  <a:gs pos="79050">
                    <a:srgbClr val="3D3D3D"/>
                  </a:gs>
                  <a:gs pos="90150">
                    <a:srgbClr val="404040"/>
                  </a:gs>
                  <a:gs pos="93340">
                    <a:srgbClr val="7E7E7E"/>
                  </a:gs>
                  <a:gs pos="95770">
                    <a:srgbClr val="474747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E6E9A37-5386-8DE2-3375-9F61C4487D00}"/>
                  </a:ext>
                </a:extLst>
              </p:cNvPr>
              <p:cNvSpPr/>
              <p:nvPr/>
            </p:nvSpPr>
            <p:spPr>
              <a:xfrm>
                <a:off x="4100512" y="2009775"/>
                <a:ext cx="3990975" cy="2690812"/>
              </a:xfrm>
              <a:custGeom>
                <a:avLst/>
                <a:gdLst>
                  <a:gd name="connsiteX0" fmla="*/ 0 w 3990975"/>
                  <a:gd name="connsiteY0" fmla="*/ 2690813 h 2690812"/>
                  <a:gd name="connsiteX1" fmla="*/ 0 w 3990975"/>
                  <a:gd name="connsiteY1" fmla="*/ 80963 h 2690812"/>
                  <a:gd name="connsiteX2" fmla="*/ 80963 w 3990975"/>
                  <a:gd name="connsiteY2" fmla="*/ 0 h 2690812"/>
                  <a:gd name="connsiteX3" fmla="*/ 3910013 w 3990975"/>
                  <a:gd name="connsiteY3" fmla="*/ 0 h 2690812"/>
                  <a:gd name="connsiteX4" fmla="*/ 3990975 w 3990975"/>
                  <a:gd name="connsiteY4" fmla="*/ 80963 h 2690812"/>
                  <a:gd name="connsiteX5" fmla="*/ 3990975 w 3990975"/>
                  <a:gd name="connsiteY5" fmla="*/ 2690813 h 2690812"/>
                  <a:gd name="connsiteX6" fmla="*/ 0 w 3990975"/>
                  <a:gd name="connsiteY6" fmla="*/ 2690813 h 269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0975" h="2690812">
                    <a:moveTo>
                      <a:pt x="0" y="2690813"/>
                    </a:moveTo>
                    <a:lnTo>
                      <a:pt x="0" y="80963"/>
                    </a:lnTo>
                    <a:cubicBezTo>
                      <a:pt x="0" y="36319"/>
                      <a:pt x="36319" y="0"/>
                      <a:pt x="80963" y="0"/>
                    </a:cubicBezTo>
                    <a:lnTo>
                      <a:pt x="3910013" y="0"/>
                    </a:lnTo>
                    <a:cubicBezTo>
                      <a:pt x="3954656" y="0"/>
                      <a:pt x="3990975" y="36319"/>
                      <a:pt x="3990975" y="80963"/>
                    </a:cubicBezTo>
                    <a:lnTo>
                      <a:pt x="3990975" y="2690813"/>
                    </a:lnTo>
                    <a:lnTo>
                      <a:pt x="0" y="26908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1696EEF-D951-D370-1D78-00B720871C97}"/>
                  </a:ext>
                </a:extLst>
              </p:cNvPr>
              <p:cNvSpPr/>
              <p:nvPr/>
            </p:nvSpPr>
            <p:spPr>
              <a:xfrm>
                <a:off x="3619500" y="4700587"/>
                <a:ext cx="4953000" cy="95250"/>
              </a:xfrm>
              <a:custGeom>
                <a:avLst/>
                <a:gdLst>
                  <a:gd name="connsiteX0" fmla="*/ 0 w 4953000"/>
                  <a:gd name="connsiteY0" fmla="*/ 0 h 95250"/>
                  <a:gd name="connsiteX1" fmla="*/ 4953000 w 4953000"/>
                  <a:gd name="connsiteY1" fmla="*/ 0 h 95250"/>
                  <a:gd name="connsiteX2" fmla="*/ 4953000 w 4953000"/>
                  <a:gd name="connsiteY2" fmla="*/ 95250 h 95250"/>
                  <a:gd name="connsiteX3" fmla="*/ 0 w 4953000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3000" h="95250">
                    <a:moveTo>
                      <a:pt x="0" y="0"/>
                    </a:moveTo>
                    <a:lnTo>
                      <a:pt x="4953000" y="0"/>
                    </a:lnTo>
                    <a:lnTo>
                      <a:pt x="4953000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gradFill>
                <a:gsLst>
                  <a:gs pos="0">
                    <a:srgbClr val="49484D"/>
                  </a:gs>
                  <a:gs pos="1210">
                    <a:srgbClr val="D3D4D9"/>
                  </a:gs>
                  <a:gs pos="2820">
                    <a:srgbClr val="D0D1D6"/>
                  </a:gs>
                  <a:gs pos="8040">
                    <a:srgbClr val="8C8D92"/>
                  </a:gs>
                  <a:gs pos="9180">
                    <a:srgbClr val="85868B"/>
                  </a:gs>
                  <a:gs pos="51130">
                    <a:srgbClr val="CBCCD2"/>
                  </a:gs>
                  <a:gs pos="92640">
                    <a:srgbClr val="85868B"/>
                  </a:gs>
                  <a:gs pos="93700">
                    <a:srgbClr val="8B8C91"/>
                  </a:gs>
                  <a:gs pos="97900">
                    <a:srgbClr val="D0D1D6"/>
                  </a:gs>
                  <a:gs pos="99400">
                    <a:srgbClr val="D3D4D9"/>
                  </a:gs>
                  <a:gs pos="100000">
                    <a:srgbClr val="454449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75178C6-F437-1BA8-F49D-D6FCE3068865}"/>
                  </a:ext>
                </a:extLst>
              </p:cNvPr>
              <p:cNvSpPr/>
              <p:nvPr/>
            </p:nvSpPr>
            <p:spPr>
              <a:xfrm>
                <a:off x="5695950" y="4700587"/>
                <a:ext cx="800100" cy="66675"/>
              </a:xfrm>
              <a:custGeom>
                <a:avLst/>
                <a:gdLst>
                  <a:gd name="connsiteX0" fmla="*/ 733425 w 800100"/>
                  <a:gd name="connsiteY0" fmla="*/ 66675 h 66675"/>
                  <a:gd name="connsiteX1" fmla="*/ 66675 w 800100"/>
                  <a:gd name="connsiteY1" fmla="*/ 66675 h 66675"/>
                  <a:gd name="connsiteX2" fmla="*/ 0 w 800100"/>
                  <a:gd name="connsiteY2" fmla="*/ 0 h 66675"/>
                  <a:gd name="connsiteX3" fmla="*/ 0 w 800100"/>
                  <a:gd name="connsiteY3" fmla="*/ 0 h 66675"/>
                  <a:gd name="connsiteX4" fmla="*/ 800100 w 800100"/>
                  <a:gd name="connsiteY4" fmla="*/ 0 h 66675"/>
                  <a:gd name="connsiteX5" fmla="*/ 800100 w 800100"/>
                  <a:gd name="connsiteY5" fmla="*/ 0 h 66675"/>
                  <a:gd name="connsiteX6" fmla="*/ 733425 w 8001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100" h="66675">
                    <a:moveTo>
                      <a:pt x="733425" y="66675"/>
                    </a:moveTo>
                    <a:lnTo>
                      <a:pt x="66675" y="66675"/>
                    </a:lnTo>
                    <a:cubicBezTo>
                      <a:pt x="29851" y="66675"/>
                      <a:pt x="0" y="36824"/>
                      <a:pt x="0" y="0"/>
                    </a:cubicBezTo>
                    <a:lnTo>
                      <a:pt x="0" y="0"/>
                    </a:lnTo>
                    <a:lnTo>
                      <a:pt x="800100" y="0"/>
                    </a:lnTo>
                    <a:lnTo>
                      <a:pt x="800100" y="0"/>
                    </a:lnTo>
                    <a:cubicBezTo>
                      <a:pt x="800100" y="36824"/>
                      <a:pt x="770249" y="66675"/>
                      <a:pt x="733425" y="6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617"/>
                  </a:gs>
                  <a:gs pos="5810">
                    <a:srgbClr val="84848A"/>
                  </a:gs>
                  <a:gs pos="30110">
                    <a:srgbClr val="8F8F96"/>
                  </a:gs>
                  <a:gs pos="52400">
                    <a:srgbClr val="ADADB5"/>
                  </a:gs>
                  <a:gs pos="71610">
                    <a:srgbClr val="8A8B91"/>
                  </a:gs>
                  <a:gs pos="94950">
                    <a:srgbClr val="7B7C81"/>
                  </a:gs>
                  <a:gs pos="100000">
                    <a:srgbClr val="0D0C11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F2FADD9-39B4-3BD5-57AB-FE8A8D541854}"/>
                  </a:ext>
                </a:extLst>
              </p:cNvPr>
              <p:cNvSpPr/>
              <p:nvPr/>
            </p:nvSpPr>
            <p:spPr>
              <a:xfrm>
                <a:off x="4100512" y="4614862"/>
                <a:ext cx="3990975" cy="9525"/>
              </a:xfrm>
              <a:custGeom>
                <a:avLst/>
                <a:gdLst>
                  <a:gd name="connsiteX0" fmla="*/ 3990975 w 3990975"/>
                  <a:gd name="connsiteY0" fmla="*/ 0 h 9525"/>
                  <a:gd name="connsiteX1" fmla="*/ 0 w 39909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0975" h="9525">
                    <a:moveTo>
                      <a:pt x="3990975" y="0"/>
                    </a:moveTo>
                    <a:lnTo>
                      <a:pt x="0" y="0"/>
                    </a:lnTo>
                  </a:path>
                </a:pathLst>
              </a:custGeom>
              <a:ln w="47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D11FE96-B762-A530-82B0-0F577916E1B1}"/>
                  </a:ext>
                </a:extLst>
              </p:cNvPr>
              <p:cNvSpPr/>
              <p:nvPr/>
            </p:nvSpPr>
            <p:spPr>
              <a:xfrm>
                <a:off x="4114800" y="2024062"/>
                <a:ext cx="1733550" cy="1990725"/>
              </a:xfrm>
              <a:custGeom>
                <a:avLst/>
                <a:gdLst>
                  <a:gd name="connsiteX0" fmla="*/ 1733550 w 1733550"/>
                  <a:gd name="connsiteY0" fmla="*/ 0 h 1990725"/>
                  <a:gd name="connsiteX1" fmla="*/ 0 w 1733550"/>
                  <a:gd name="connsiteY1" fmla="*/ 1990725 h 1990725"/>
                  <a:gd name="connsiteX2" fmla="*/ 0 w 1733550"/>
                  <a:gd name="connsiteY2" fmla="*/ 66675 h 1990725"/>
                  <a:gd name="connsiteX3" fmla="*/ 66675 w 1733550"/>
                  <a:gd name="connsiteY3" fmla="*/ 0 h 1990725"/>
                  <a:gd name="connsiteX4" fmla="*/ 1733550 w 1733550"/>
                  <a:gd name="connsiteY4" fmla="*/ 0 h 19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50" h="1990725">
                    <a:moveTo>
                      <a:pt x="1733550" y="0"/>
                    </a:moveTo>
                    <a:lnTo>
                      <a:pt x="0" y="1990725"/>
                    </a:lnTo>
                    <a:lnTo>
                      <a:pt x="0" y="66675"/>
                    </a:lnTo>
                    <a:cubicBezTo>
                      <a:pt x="0" y="29908"/>
                      <a:pt x="29908" y="0"/>
                      <a:pt x="66675" y="0"/>
                    </a:cubicBezTo>
                    <a:lnTo>
                      <a:pt x="1733550" y="0"/>
                    </a:lnTo>
                    <a:close/>
                  </a:path>
                </a:pathLst>
              </a:custGeom>
              <a:gradFill>
                <a:gsLst>
                  <a:gs pos="48">
                    <a:srgbClr val="9E9E9E"/>
                  </a:gs>
                  <a:gs pos="100000">
                    <a:srgbClr val="1D1D1B"/>
                  </a:gs>
                </a:gsLst>
                <a:lin ang="2700004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264950-E586-8B3B-3481-9D5240A4F938}"/>
                  </a:ext>
                </a:extLst>
              </p:cNvPr>
              <p:cNvSpPr/>
              <p:nvPr/>
            </p:nvSpPr>
            <p:spPr>
              <a:xfrm>
                <a:off x="4200525" y="2185987"/>
                <a:ext cx="3790950" cy="2362200"/>
              </a:xfrm>
              <a:custGeom>
                <a:avLst/>
                <a:gdLst>
                  <a:gd name="connsiteX0" fmla="*/ 0 w 3790950"/>
                  <a:gd name="connsiteY0" fmla="*/ 0 h 2362200"/>
                  <a:gd name="connsiteX1" fmla="*/ 3790950 w 3790950"/>
                  <a:gd name="connsiteY1" fmla="*/ 0 h 2362200"/>
                  <a:gd name="connsiteX2" fmla="*/ 3790950 w 3790950"/>
                  <a:gd name="connsiteY2" fmla="*/ 2362200 h 2362200"/>
                  <a:gd name="connsiteX3" fmla="*/ 0 w 3790950"/>
                  <a:gd name="connsiteY3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950" h="2362200">
                    <a:moveTo>
                      <a:pt x="0" y="0"/>
                    </a:moveTo>
                    <a:lnTo>
                      <a:pt x="3790950" y="0"/>
                    </a:lnTo>
                    <a:lnTo>
                      <a:pt x="3790950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03451-D022-F2FE-F088-42697E3CBFB8}"/>
                  </a:ext>
                </a:extLst>
              </p:cNvPr>
              <p:cNvSpPr/>
              <p:nvPr/>
            </p:nvSpPr>
            <p:spPr>
              <a:xfrm>
                <a:off x="6067425" y="207168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490627C-924E-635C-4D35-0279A0E07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347" y="1705815"/>
              <a:ext cx="5885159" cy="36119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C77B1B-97F4-2547-2BFD-6918130B6D98}"/>
              </a:ext>
            </a:extLst>
          </p:cNvPr>
          <p:cNvSpPr txBox="1"/>
          <p:nvPr/>
        </p:nvSpPr>
        <p:spPr>
          <a:xfrm>
            <a:off x="3186365" y="80561"/>
            <a:ext cx="5819271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gradFill flip="none" rotWithShape="1">
                  <a:gsLst>
                    <a:gs pos="43000">
                      <a:srgbClr val="FC9573"/>
                    </a:gs>
                    <a:gs pos="30000">
                      <a:srgbClr val="FBCBBC"/>
                    </a:gs>
                    <a:gs pos="100000">
                      <a:srgbClr val="FBC0AE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OVERVIEW PANEL</a:t>
            </a:r>
            <a:endParaRPr lang="en-IN" sz="5400" b="1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gradFill flip="none" rotWithShape="1">
                <a:gsLst>
                  <a:gs pos="43000">
                    <a:srgbClr val="FC9573"/>
                  </a:gs>
                  <a:gs pos="30000">
                    <a:srgbClr val="FBCBBC"/>
                  </a:gs>
                  <a:gs pos="100000">
                    <a:srgbClr val="FBC0AE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F42B5B-C023-2CB2-B544-F92E928B9606}"/>
              </a:ext>
            </a:extLst>
          </p:cNvPr>
          <p:cNvGrpSpPr/>
          <p:nvPr/>
        </p:nvGrpSpPr>
        <p:grpSpPr>
          <a:xfrm>
            <a:off x="237697" y="1731388"/>
            <a:ext cx="2881505" cy="2474209"/>
            <a:chOff x="950976" y="1682496"/>
            <a:chExt cx="4736592" cy="479681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0096BC7-7870-AAF8-01DD-279B5413747E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2F8CEE7-435E-1892-283A-4B2824EDC376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A62F5A-8CD0-B74C-4D4F-B27AE0D26E1F}"/>
              </a:ext>
            </a:extLst>
          </p:cNvPr>
          <p:cNvSpPr txBox="1"/>
          <p:nvPr/>
        </p:nvSpPr>
        <p:spPr>
          <a:xfrm>
            <a:off x="249691" y="1731388"/>
            <a:ext cx="28815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Dashboard Overview</a:t>
            </a:r>
          </a:p>
          <a:p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Real-time TPV, success/failure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Transaction &amp; settlement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Fraud alerts &amp; risk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Payout &amp; refund shortcuts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b="1" dirty="0"/>
              <a:t>API/webhook logs &amp; performance</a:t>
            </a:r>
          </a:p>
          <a:p>
            <a:endParaRPr lang="en-IN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318DE-C469-ECB3-63B9-F93D935B778D}"/>
              </a:ext>
            </a:extLst>
          </p:cNvPr>
          <p:cNvGrpSpPr/>
          <p:nvPr/>
        </p:nvGrpSpPr>
        <p:grpSpPr>
          <a:xfrm>
            <a:off x="10488062" y="1794391"/>
            <a:ext cx="609600" cy="3269218"/>
            <a:chOff x="10199553" y="1969703"/>
            <a:chExt cx="609600" cy="32692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B04E1F-2332-B0E3-D52D-E0FE6A79A5B0}"/>
                </a:ext>
              </a:extLst>
            </p:cNvPr>
            <p:cNvGrpSpPr/>
            <p:nvPr/>
          </p:nvGrpSpPr>
          <p:grpSpPr>
            <a:xfrm>
              <a:off x="10199553" y="1969703"/>
              <a:ext cx="609600" cy="540760"/>
              <a:chOff x="10199553" y="1969703"/>
              <a:chExt cx="609600" cy="54076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727DD69-AB99-1E7C-D899-B4AEB7A191DC}"/>
                  </a:ext>
                </a:extLst>
              </p:cNvPr>
              <p:cNvSpPr/>
              <p:nvPr/>
            </p:nvSpPr>
            <p:spPr>
              <a:xfrm>
                <a:off x="10199553" y="1969703"/>
                <a:ext cx="609600" cy="54076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D632589-5513-68FB-8FAB-D06D16112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7154" y="2056100"/>
                <a:ext cx="428796" cy="428796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2F7A0C-D097-E7ED-0C9F-EB5112B63AB7}"/>
                </a:ext>
              </a:extLst>
            </p:cNvPr>
            <p:cNvGrpSpPr/>
            <p:nvPr/>
          </p:nvGrpSpPr>
          <p:grpSpPr>
            <a:xfrm>
              <a:off x="10199553" y="2888240"/>
              <a:ext cx="609600" cy="540760"/>
              <a:chOff x="10199553" y="2888240"/>
              <a:chExt cx="609600" cy="54076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05EFDFF-168C-3D34-8765-25D2C94DB3CA}"/>
                  </a:ext>
                </a:extLst>
              </p:cNvPr>
              <p:cNvSpPr/>
              <p:nvPr/>
            </p:nvSpPr>
            <p:spPr>
              <a:xfrm>
                <a:off x="10199553" y="2888240"/>
                <a:ext cx="609600" cy="54076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DF7DE1E-1066-474E-E287-9EE759962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6135" y="2931818"/>
                <a:ext cx="428796" cy="42879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3046FC-4B23-BB36-619D-86FD2420C966}"/>
                </a:ext>
              </a:extLst>
            </p:cNvPr>
            <p:cNvGrpSpPr/>
            <p:nvPr/>
          </p:nvGrpSpPr>
          <p:grpSpPr>
            <a:xfrm>
              <a:off x="10199553" y="3779508"/>
              <a:ext cx="609600" cy="540760"/>
              <a:chOff x="10199553" y="3779508"/>
              <a:chExt cx="609600" cy="54076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D0ACEB-9A81-1704-BF96-4F5E7B86525C}"/>
                  </a:ext>
                </a:extLst>
              </p:cNvPr>
              <p:cNvSpPr/>
              <p:nvPr/>
            </p:nvSpPr>
            <p:spPr>
              <a:xfrm>
                <a:off x="10199553" y="3779508"/>
                <a:ext cx="609600" cy="54076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59C954C-0FCE-1F05-6CA8-5B4EACC24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3493" y="3815691"/>
                <a:ext cx="470013" cy="470013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662123-92C4-6525-DF5D-585566989F91}"/>
                </a:ext>
              </a:extLst>
            </p:cNvPr>
            <p:cNvGrpSpPr/>
            <p:nvPr/>
          </p:nvGrpSpPr>
          <p:grpSpPr>
            <a:xfrm>
              <a:off x="10199553" y="4698161"/>
              <a:ext cx="609600" cy="540760"/>
              <a:chOff x="10199553" y="4698161"/>
              <a:chExt cx="609600" cy="54076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35C8658-2513-2AA6-079D-2F3D40BA02E3}"/>
                  </a:ext>
                </a:extLst>
              </p:cNvPr>
              <p:cNvSpPr/>
              <p:nvPr/>
            </p:nvSpPr>
            <p:spPr>
              <a:xfrm>
                <a:off x="10199553" y="4698161"/>
                <a:ext cx="609600" cy="54076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83FA041-6207-DC23-3412-C3DBA8B4F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84120" y="4741109"/>
                <a:ext cx="454864" cy="4548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195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A237E6-3838-97FA-7BF0-F8230B16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819402-6F2D-A403-503E-24937D6F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0"/>
            <a:ext cx="8410660" cy="1760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687584-52A3-3DC9-6EB8-09EA57CC9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40" y="4423072"/>
            <a:ext cx="8410660" cy="1977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6D664E-A985-C813-48B2-91AC669F5A63}"/>
              </a:ext>
            </a:extLst>
          </p:cNvPr>
          <p:cNvSpPr txBox="1"/>
          <p:nvPr/>
        </p:nvSpPr>
        <p:spPr>
          <a:xfrm>
            <a:off x="209635" y="3296793"/>
            <a:ext cx="11887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and manage global bank accounts, automate transfers, simplify treasury operations, monitor balances in real time, handle multiple currencies, ensure compliance, and scale financial operations across markets.</a:t>
            </a:r>
            <a:endParaRPr lang="en-I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FAD7DD-18D5-2673-D7DB-4B6B6557C679}"/>
              </a:ext>
            </a:extLst>
          </p:cNvPr>
          <p:cNvSpPr txBox="1"/>
          <p:nvPr/>
        </p:nvSpPr>
        <p:spPr>
          <a:xfrm>
            <a:off x="2625278" y="16101"/>
            <a:ext cx="6941444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rgbClr val="FFFFFF"/>
                  </a:solidFill>
                </a:ln>
                <a:gradFill flip="none" rotWithShape="1">
                  <a:gsLst>
                    <a:gs pos="24000">
                      <a:srgbClr val="FC9573"/>
                    </a:gs>
                    <a:gs pos="100000">
                      <a:srgbClr val="2563E0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MULTI ASSET SYSTEM</a:t>
            </a:r>
            <a:endParaRPr lang="en-IN" sz="5400" b="1" dirty="0">
              <a:ln>
                <a:solidFill>
                  <a:srgbClr val="FFFFFF"/>
                </a:solidFill>
              </a:ln>
              <a:gradFill flip="none" rotWithShape="1">
                <a:gsLst>
                  <a:gs pos="24000">
                    <a:srgbClr val="FC9573"/>
                  </a:gs>
                  <a:gs pos="100000">
                    <a:srgbClr val="2563E0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F1AAE2-ADF7-B9C4-2937-4BB8F0CABED5}"/>
              </a:ext>
            </a:extLst>
          </p:cNvPr>
          <p:cNvSpPr txBox="1"/>
          <p:nvPr/>
        </p:nvSpPr>
        <p:spPr>
          <a:xfrm>
            <a:off x="8512260" y="1651684"/>
            <a:ext cx="3306695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rgbClr val="FFFFFF"/>
                  </a:solidFill>
                </a:ln>
                <a:gradFill>
                  <a:gsLst>
                    <a:gs pos="24000">
                      <a:srgbClr val="FC9573"/>
                    </a:gs>
                    <a:gs pos="98000">
                      <a:srgbClr val="FBCBBC"/>
                    </a:gs>
                    <a:gs pos="66000">
                      <a:srgbClr val="FBC0AE"/>
                    </a:gs>
                  </a:gsLst>
                  <a:lin ang="4800000" scaled="0"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STEP ONE</a:t>
            </a:r>
            <a:endParaRPr lang="en-IN" sz="5400" b="1" dirty="0">
              <a:ln>
                <a:solidFill>
                  <a:srgbClr val="FFFFFF"/>
                </a:solidFill>
              </a:ln>
              <a:gradFill>
                <a:gsLst>
                  <a:gs pos="24000">
                    <a:srgbClr val="FC9573"/>
                  </a:gs>
                  <a:gs pos="98000">
                    <a:srgbClr val="FBCBBC"/>
                  </a:gs>
                  <a:gs pos="66000">
                    <a:srgbClr val="FBC0AE"/>
                  </a:gs>
                </a:gsLst>
                <a:lin ang="4800000" scaled="0"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5F30F-EC09-5F40-7DEF-CCCFCF89E26A}"/>
              </a:ext>
            </a:extLst>
          </p:cNvPr>
          <p:cNvSpPr txBox="1"/>
          <p:nvPr/>
        </p:nvSpPr>
        <p:spPr>
          <a:xfrm>
            <a:off x="204850" y="4950271"/>
            <a:ext cx="3371640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rgbClr val="FFFFFF"/>
                  </a:solidFill>
                </a:ln>
                <a:gradFill flip="none" rotWithShape="1">
                  <a:gsLst>
                    <a:gs pos="24000">
                      <a:srgbClr val="2563E0"/>
                    </a:gs>
                    <a:gs pos="17000">
                      <a:srgbClr val="0CA6E9"/>
                    </a:gs>
                    <a:gs pos="77000">
                      <a:srgbClr val="EEF8FF"/>
                    </a:gs>
                    <a:gs pos="100000">
                      <a:srgbClr val="6366F1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STEP TWO</a:t>
            </a:r>
            <a:endParaRPr lang="en-IN" sz="5400" b="1" dirty="0">
              <a:ln>
                <a:solidFill>
                  <a:srgbClr val="FFFFFF"/>
                </a:solidFill>
              </a:ln>
              <a:gradFill flip="none" rotWithShape="1">
                <a:gsLst>
                  <a:gs pos="24000">
                    <a:srgbClr val="2563E0"/>
                  </a:gs>
                  <a:gs pos="17000">
                    <a:srgbClr val="0CA6E9"/>
                  </a:gs>
                  <a:gs pos="77000">
                    <a:srgbClr val="EEF8FF"/>
                  </a:gs>
                  <a:gs pos="100000">
                    <a:srgbClr val="6366F1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49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ABBB78B-0E8F-D166-BB9C-B8D3DFDF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8E1AEBF-45B6-4FAA-BB6E-0733D8409A22}"/>
              </a:ext>
            </a:extLst>
          </p:cNvPr>
          <p:cNvGrpSpPr/>
          <p:nvPr/>
        </p:nvGrpSpPr>
        <p:grpSpPr>
          <a:xfrm>
            <a:off x="2368486" y="1578826"/>
            <a:ext cx="7455027" cy="4102684"/>
            <a:chOff x="2833116" y="3349676"/>
            <a:chExt cx="4953000" cy="2316632"/>
          </a:xfrm>
          <a:effectLst>
            <a:reflection blurRad="6350" stA="50000" endA="300" endPos="27000" dir="5400000" sy="-100000" algn="bl" rotWithShape="0"/>
          </a:effectLst>
        </p:grpSpPr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EA97B1AD-29EB-9344-F737-7F4A94D13FEF}"/>
                </a:ext>
              </a:extLst>
            </p:cNvPr>
            <p:cNvGrpSpPr/>
            <p:nvPr/>
          </p:nvGrpSpPr>
          <p:grpSpPr>
            <a:xfrm>
              <a:off x="2833116" y="3349676"/>
              <a:ext cx="4953000" cy="2316632"/>
              <a:chOff x="3619500" y="1995487"/>
              <a:chExt cx="4953000" cy="2867025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C104EAF-1E3D-ADB3-7CFA-160E0D28AEE4}"/>
                  </a:ext>
                </a:extLst>
              </p:cNvPr>
              <p:cNvSpPr/>
              <p:nvPr/>
            </p:nvSpPr>
            <p:spPr>
              <a:xfrm>
                <a:off x="3619500" y="4776787"/>
                <a:ext cx="4953000" cy="85725"/>
              </a:xfrm>
              <a:custGeom>
                <a:avLst/>
                <a:gdLst>
                  <a:gd name="connsiteX0" fmla="*/ 4953000 w 4953000"/>
                  <a:gd name="connsiteY0" fmla="*/ 19050 h 85725"/>
                  <a:gd name="connsiteX1" fmla="*/ 4572000 w 4953000"/>
                  <a:gd name="connsiteY1" fmla="*/ 85725 h 85725"/>
                  <a:gd name="connsiteX2" fmla="*/ 381000 w 4953000"/>
                  <a:gd name="connsiteY2" fmla="*/ 85725 h 85725"/>
                  <a:gd name="connsiteX3" fmla="*/ 0 w 4953000"/>
                  <a:gd name="connsiteY3" fmla="*/ 19050 h 85725"/>
                  <a:gd name="connsiteX4" fmla="*/ 2476500 w 4953000"/>
                  <a:gd name="connsiteY4" fmla="*/ 0 h 85725"/>
                  <a:gd name="connsiteX5" fmla="*/ 4953000 w 4953000"/>
                  <a:gd name="connsiteY5" fmla="*/ 1905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00" h="85725">
                    <a:moveTo>
                      <a:pt x="4953000" y="19050"/>
                    </a:moveTo>
                    <a:cubicBezTo>
                      <a:pt x="4953000" y="19050"/>
                      <a:pt x="4800600" y="85725"/>
                      <a:pt x="4572000" y="85725"/>
                    </a:cubicBezTo>
                    <a:cubicBezTo>
                      <a:pt x="4343400" y="85725"/>
                      <a:pt x="609600" y="85725"/>
                      <a:pt x="381000" y="85725"/>
                    </a:cubicBezTo>
                    <a:cubicBezTo>
                      <a:pt x="152400" y="85725"/>
                      <a:pt x="0" y="19050"/>
                      <a:pt x="0" y="19050"/>
                    </a:cubicBezTo>
                    <a:lnTo>
                      <a:pt x="2476500" y="0"/>
                    </a:lnTo>
                    <a:lnTo>
                      <a:pt x="4953000" y="19050"/>
                    </a:lnTo>
                    <a:close/>
                  </a:path>
                </a:pathLst>
              </a:custGeom>
              <a:gradFill>
                <a:gsLst>
                  <a:gs pos="35640">
                    <a:srgbClr val="808185"/>
                  </a:gs>
                  <a:gs pos="50450">
                    <a:srgbClr val="78797D"/>
                  </a:gs>
                  <a:gs pos="54430">
                    <a:srgbClr val="7A7B7F"/>
                  </a:gs>
                  <a:gs pos="100000">
                    <a:srgbClr val="0D0C1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E316769-34A5-A5CE-4224-2EA5EA42EC86}"/>
                  </a:ext>
                </a:extLst>
              </p:cNvPr>
              <p:cNvSpPr/>
              <p:nvPr/>
            </p:nvSpPr>
            <p:spPr>
              <a:xfrm>
                <a:off x="4086225" y="1995487"/>
                <a:ext cx="4019550" cy="2705100"/>
              </a:xfrm>
              <a:custGeom>
                <a:avLst/>
                <a:gdLst>
                  <a:gd name="connsiteX0" fmla="*/ 4019550 w 4019550"/>
                  <a:gd name="connsiteY0" fmla="*/ 2705100 h 2705100"/>
                  <a:gd name="connsiteX1" fmla="*/ 0 w 4019550"/>
                  <a:gd name="connsiteY1" fmla="*/ 2705100 h 2705100"/>
                  <a:gd name="connsiteX2" fmla="*/ 0 w 4019550"/>
                  <a:gd name="connsiteY2" fmla="*/ 95250 h 2705100"/>
                  <a:gd name="connsiteX3" fmla="*/ 95250 w 4019550"/>
                  <a:gd name="connsiteY3" fmla="*/ 0 h 2705100"/>
                  <a:gd name="connsiteX4" fmla="*/ 3924300 w 4019550"/>
                  <a:gd name="connsiteY4" fmla="*/ 0 h 2705100"/>
                  <a:gd name="connsiteX5" fmla="*/ 4019550 w 4019550"/>
                  <a:gd name="connsiteY5" fmla="*/ 95250 h 2705100"/>
                  <a:gd name="connsiteX6" fmla="*/ 4019550 w 4019550"/>
                  <a:gd name="connsiteY6" fmla="*/ 27051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9550" h="2705100">
                    <a:moveTo>
                      <a:pt x="4019550" y="2705100"/>
                    </a:moveTo>
                    <a:lnTo>
                      <a:pt x="0" y="2705100"/>
                    </a:lnTo>
                    <a:lnTo>
                      <a:pt x="0" y="95250"/>
                    </a:lnTo>
                    <a:cubicBezTo>
                      <a:pt x="0" y="42643"/>
                      <a:pt x="42643" y="0"/>
                      <a:pt x="95250" y="0"/>
                    </a:cubicBezTo>
                    <a:lnTo>
                      <a:pt x="3924300" y="0"/>
                    </a:lnTo>
                    <a:cubicBezTo>
                      <a:pt x="3976907" y="0"/>
                      <a:pt x="4019550" y="42643"/>
                      <a:pt x="4019550" y="95250"/>
                    </a:cubicBezTo>
                    <a:lnTo>
                      <a:pt x="4019550" y="2705100"/>
                    </a:lnTo>
                    <a:close/>
                  </a:path>
                </a:pathLst>
              </a:custGeom>
              <a:gradFill>
                <a:gsLst>
                  <a:gs pos="16">
                    <a:srgbClr val="363636"/>
                  </a:gs>
                  <a:gs pos="920">
                    <a:srgbClr val="3A3A3A"/>
                  </a:gs>
                  <a:gs pos="9820">
                    <a:srgbClr val="404040"/>
                  </a:gs>
                  <a:gs pos="11990">
                    <a:srgbClr val="7D7D7D"/>
                  </a:gs>
                  <a:gs pos="15190">
                    <a:srgbClr val="404040"/>
                  </a:gs>
                  <a:gs pos="23840">
                    <a:srgbClr val="383838"/>
                  </a:gs>
                  <a:gs pos="40630">
                    <a:srgbClr val="404040"/>
                  </a:gs>
                  <a:gs pos="43360">
                    <a:srgbClr val="797979"/>
                  </a:gs>
                  <a:gs pos="46210">
                    <a:srgbClr val="404040"/>
                  </a:gs>
                  <a:gs pos="57270">
                    <a:srgbClr val="404040"/>
                  </a:gs>
                  <a:gs pos="59980">
                    <a:srgbClr val="626262"/>
                  </a:gs>
                  <a:gs pos="62940">
                    <a:srgbClr val="404040"/>
                  </a:gs>
                  <a:gs pos="69160">
                    <a:srgbClr val="404040"/>
                  </a:gs>
                  <a:gs pos="79050">
                    <a:srgbClr val="3D3D3D"/>
                  </a:gs>
                  <a:gs pos="90150">
                    <a:srgbClr val="404040"/>
                  </a:gs>
                  <a:gs pos="93340">
                    <a:srgbClr val="7E7E7E"/>
                  </a:gs>
                  <a:gs pos="95770">
                    <a:srgbClr val="474747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1781344-B723-5C43-AF17-9061A7195BBC}"/>
                  </a:ext>
                </a:extLst>
              </p:cNvPr>
              <p:cNvSpPr/>
              <p:nvPr/>
            </p:nvSpPr>
            <p:spPr>
              <a:xfrm>
                <a:off x="4100512" y="2009775"/>
                <a:ext cx="3990975" cy="2690812"/>
              </a:xfrm>
              <a:custGeom>
                <a:avLst/>
                <a:gdLst>
                  <a:gd name="connsiteX0" fmla="*/ 0 w 3990975"/>
                  <a:gd name="connsiteY0" fmla="*/ 2690813 h 2690812"/>
                  <a:gd name="connsiteX1" fmla="*/ 0 w 3990975"/>
                  <a:gd name="connsiteY1" fmla="*/ 80963 h 2690812"/>
                  <a:gd name="connsiteX2" fmla="*/ 80963 w 3990975"/>
                  <a:gd name="connsiteY2" fmla="*/ 0 h 2690812"/>
                  <a:gd name="connsiteX3" fmla="*/ 3910013 w 3990975"/>
                  <a:gd name="connsiteY3" fmla="*/ 0 h 2690812"/>
                  <a:gd name="connsiteX4" fmla="*/ 3990975 w 3990975"/>
                  <a:gd name="connsiteY4" fmla="*/ 80963 h 2690812"/>
                  <a:gd name="connsiteX5" fmla="*/ 3990975 w 3990975"/>
                  <a:gd name="connsiteY5" fmla="*/ 2690813 h 2690812"/>
                  <a:gd name="connsiteX6" fmla="*/ 0 w 3990975"/>
                  <a:gd name="connsiteY6" fmla="*/ 2690813 h 269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0975" h="2690812">
                    <a:moveTo>
                      <a:pt x="0" y="2690813"/>
                    </a:moveTo>
                    <a:lnTo>
                      <a:pt x="0" y="80963"/>
                    </a:lnTo>
                    <a:cubicBezTo>
                      <a:pt x="0" y="36319"/>
                      <a:pt x="36319" y="0"/>
                      <a:pt x="80963" y="0"/>
                    </a:cubicBezTo>
                    <a:lnTo>
                      <a:pt x="3910013" y="0"/>
                    </a:lnTo>
                    <a:cubicBezTo>
                      <a:pt x="3954656" y="0"/>
                      <a:pt x="3990975" y="36319"/>
                      <a:pt x="3990975" y="80963"/>
                    </a:cubicBezTo>
                    <a:lnTo>
                      <a:pt x="3990975" y="2690813"/>
                    </a:lnTo>
                    <a:lnTo>
                      <a:pt x="0" y="26908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3BAB510-6F57-5077-DBEA-2CF45CA71023}"/>
                  </a:ext>
                </a:extLst>
              </p:cNvPr>
              <p:cNvSpPr/>
              <p:nvPr/>
            </p:nvSpPr>
            <p:spPr>
              <a:xfrm>
                <a:off x="3619500" y="4700587"/>
                <a:ext cx="4953000" cy="95250"/>
              </a:xfrm>
              <a:custGeom>
                <a:avLst/>
                <a:gdLst>
                  <a:gd name="connsiteX0" fmla="*/ 0 w 4953000"/>
                  <a:gd name="connsiteY0" fmla="*/ 0 h 95250"/>
                  <a:gd name="connsiteX1" fmla="*/ 4953000 w 4953000"/>
                  <a:gd name="connsiteY1" fmla="*/ 0 h 95250"/>
                  <a:gd name="connsiteX2" fmla="*/ 4953000 w 4953000"/>
                  <a:gd name="connsiteY2" fmla="*/ 95250 h 95250"/>
                  <a:gd name="connsiteX3" fmla="*/ 0 w 4953000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3000" h="95250">
                    <a:moveTo>
                      <a:pt x="0" y="0"/>
                    </a:moveTo>
                    <a:lnTo>
                      <a:pt x="4953000" y="0"/>
                    </a:lnTo>
                    <a:lnTo>
                      <a:pt x="4953000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gradFill>
                <a:gsLst>
                  <a:gs pos="0">
                    <a:srgbClr val="49484D"/>
                  </a:gs>
                  <a:gs pos="1210">
                    <a:srgbClr val="D3D4D9"/>
                  </a:gs>
                  <a:gs pos="2820">
                    <a:srgbClr val="D0D1D6"/>
                  </a:gs>
                  <a:gs pos="8040">
                    <a:srgbClr val="8C8D92"/>
                  </a:gs>
                  <a:gs pos="9180">
                    <a:srgbClr val="85868B"/>
                  </a:gs>
                  <a:gs pos="51130">
                    <a:srgbClr val="CBCCD2"/>
                  </a:gs>
                  <a:gs pos="92640">
                    <a:srgbClr val="85868B"/>
                  </a:gs>
                  <a:gs pos="93700">
                    <a:srgbClr val="8B8C91"/>
                  </a:gs>
                  <a:gs pos="97900">
                    <a:srgbClr val="D0D1D6"/>
                  </a:gs>
                  <a:gs pos="99400">
                    <a:srgbClr val="D3D4D9"/>
                  </a:gs>
                  <a:gs pos="100000">
                    <a:srgbClr val="454449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7E42525-8C24-69AB-AA46-C368D886746B}"/>
                  </a:ext>
                </a:extLst>
              </p:cNvPr>
              <p:cNvSpPr/>
              <p:nvPr/>
            </p:nvSpPr>
            <p:spPr>
              <a:xfrm>
                <a:off x="5695950" y="4700587"/>
                <a:ext cx="800100" cy="66675"/>
              </a:xfrm>
              <a:custGeom>
                <a:avLst/>
                <a:gdLst>
                  <a:gd name="connsiteX0" fmla="*/ 733425 w 800100"/>
                  <a:gd name="connsiteY0" fmla="*/ 66675 h 66675"/>
                  <a:gd name="connsiteX1" fmla="*/ 66675 w 800100"/>
                  <a:gd name="connsiteY1" fmla="*/ 66675 h 66675"/>
                  <a:gd name="connsiteX2" fmla="*/ 0 w 800100"/>
                  <a:gd name="connsiteY2" fmla="*/ 0 h 66675"/>
                  <a:gd name="connsiteX3" fmla="*/ 0 w 800100"/>
                  <a:gd name="connsiteY3" fmla="*/ 0 h 66675"/>
                  <a:gd name="connsiteX4" fmla="*/ 800100 w 800100"/>
                  <a:gd name="connsiteY4" fmla="*/ 0 h 66675"/>
                  <a:gd name="connsiteX5" fmla="*/ 800100 w 800100"/>
                  <a:gd name="connsiteY5" fmla="*/ 0 h 66675"/>
                  <a:gd name="connsiteX6" fmla="*/ 733425 w 8001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100" h="66675">
                    <a:moveTo>
                      <a:pt x="733425" y="66675"/>
                    </a:moveTo>
                    <a:lnTo>
                      <a:pt x="66675" y="66675"/>
                    </a:lnTo>
                    <a:cubicBezTo>
                      <a:pt x="29851" y="66675"/>
                      <a:pt x="0" y="36824"/>
                      <a:pt x="0" y="0"/>
                    </a:cubicBezTo>
                    <a:lnTo>
                      <a:pt x="0" y="0"/>
                    </a:lnTo>
                    <a:lnTo>
                      <a:pt x="800100" y="0"/>
                    </a:lnTo>
                    <a:lnTo>
                      <a:pt x="800100" y="0"/>
                    </a:lnTo>
                    <a:cubicBezTo>
                      <a:pt x="800100" y="36824"/>
                      <a:pt x="770249" y="66675"/>
                      <a:pt x="733425" y="6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617"/>
                  </a:gs>
                  <a:gs pos="5810">
                    <a:srgbClr val="84848A"/>
                  </a:gs>
                  <a:gs pos="30110">
                    <a:srgbClr val="8F8F96"/>
                  </a:gs>
                  <a:gs pos="52400">
                    <a:srgbClr val="ADADB5"/>
                  </a:gs>
                  <a:gs pos="71610">
                    <a:srgbClr val="8A8B91"/>
                  </a:gs>
                  <a:gs pos="94950">
                    <a:srgbClr val="7B7C81"/>
                  </a:gs>
                  <a:gs pos="100000">
                    <a:srgbClr val="0D0C11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EC2CE9-34E6-1ABE-2A8D-C5774754FD50}"/>
                  </a:ext>
                </a:extLst>
              </p:cNvPr>
              <p:cNvSpPr/>
              <p:nvPr/>
            </p:nvSpPr>
            <p:spPr>
              <a:xfrm>
                <a:off x="4100512" y="4614862"/>
                <a:ext cx="3990975" cy="9525"/>
              </a:xfrm>
              <a:custGeom>
                <a:avLst/>
                <a:gdLst>
                  <a:gd name="connsiteX0" fmla="*/ 3990975 w 3990975"/>
                  <a:gd name="connsiteY0" fmla="*/ 0 h 9525"/>
                  <a:gd name="connsiteX1" fmla="*/ 0 w 39909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0975" h="9525">
                    <a:moveTo>
                      <a:pt x="3990975" y="0"/>
                    </a:moveTo>
                    <a:lnTo>
                      <a:pt x="0" y="0"/>
                    </a:lnTo>
                  </a:path>
                </a:pathLst>
              </a:custGeom>
              <a:ln w="47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C650C04-52A9-FE1D-9835-5C7CAA43CCCF}"/>
                  </a:ext>
                </a:extLst>
              </p:cNvPr>
              <p:cNvSpPr/>
              <p:nvPr/>
            </p:nvSpPr>
            <p:spPr>
              <a:xfrm>
                <a:off x="4114800" y="2024062"/>
                <a:ext cx="1733550" cy="1990725"/>
              </a:xfrm>
              <a:custGeom>
                <a:avLst/>
                <a:gdLst>
                  <a:gd name="connsiteX0" fmla="*/ 1733550 w 1733550"/>
                  <a:gd name="connsiteY0" fmla="*/ 0 h 1990725"/>
                  <a:gd name="connsiteX1" fmla="*/ 0 w 1733550"/>
                  <a:gd name="connsiteY1" fmla="*/ 1990725 h 1990725"/>
                  <a:gd name="connsiteX2" fmla="*/ 0 w 1733550"/>
                  <a:gd name="connsiteY2" fmla="*/ 66675 h 1990725"/>
                  <a:gd name="connsiteX3" fmla="*/ 66675 w 1733550"/>
                  <a:gd name="connsiteY3" fmla="*/ 0 h 1990725"/>
                  <a:gd name="connsiteX4" fmla="*/ 1733550 w 1733550"/>
                  <a:gd name="connsiteY4" fmla="*/ 0 h 19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50" h="1990725">
                    <a:moveTo>
                      <a:pt x="1733550" y="0"/>
                    </a:moveTo>
                    <a:lnTo>
                      <a:pt x="0" y="1990725"/>
                    </a:lnTo>
                    <a:lnTo>
                      <a:pt x="0" y="66675"/>
                    </a:lnTo>
                    <a:cubicBezTo>
                      <a:pt x="0" y="29908"/>
                      <a:pt x="29908" y="0"/>
                      <a:pt x="66675" y="0"/>
                    </a:cubicBezTo>
                    <a:lnTo>
                      <a:pt x="1733550" y="0"/>
                    </a:lnTo>
                    <a:close/>
                  </a:path>
                </a:pathLst>
              </a:custGeom>
              <a:gradFill>
                <a:gsLst>
                  <a:gs pos="48">
                    <a:srgbClr val="9E9E9E"/>
                  </a:gs>
                  <a:gs pos="100000">
                    <a:srgbClr val="1D1D1B"/>
                  </a:gs>
                </a:gsLst>
                <a:lin ang="2700004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F8B29A4-CE77-2209-D948-B932658310A4}"/>
                  </a:ext>
                </a:extLst>
              </p:cNvPr>
              <p:cNvSpPr/>
              <p:nvPr/>
            </p:nvSpPr>
            <p:spPr>
              <a:xfrm>
                <a:off x="4200525" y="2185987"/>
                <a:ext cx="3790950" cy="2362200"/>
              </a:xfrm>
              <a:custGeom>
                <a:avLst/>
                <a:gdLst>
                  <a:gd name="connsiteX0" fmla="*/ 0 w 3790950"/>
                  <a:gd name="connsiteY0" fmla="*/ 0 h 2362200"/>
                  <a:gd name="connsiteX1" fmla="*/ 3790950 w 3790950"/>
                  <a:gd name="connsiteY1" fmla="*/ 0 h 2362200"/>
                  <a:gd name="connsiteX2" fmla="*/ 3790950 w 3790950"/>
                  <a:gd name="connsiteY2" fmla="*/ 2362200 h 2362200"/>
                  <a:gd name="connsiteX3" fmla="*/ 0 w 3790950"/>
                  <a:gd name="connsiteY3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950" h="2362200">
                    <a:moveTo>
                      <a:pt x="0" y="0"/>
                    </a:moveTo>
                    <a:lnTo>
                      <a:pt x="3790950" y="0"/>
                    </a:lnTo>
                    <a:lnTo>
                      <a:pt x="3790950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E18249-12BB-5A16-4BA7-6593DF92D961}"/>
                  </a:ext>
                </a:extLst>
              </p:cNvPr>
              <p:cNvSpPr/>
              <p:nvPr/>
            </p:nvSpPr>
            <p:spPr>
              <a:xfrm>
                <a:off x="6067425" y="207168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8E63D4-8B8B-F6B6-6D49-CB0ADF5CE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666" y="3418944"/>
              <a:ext cx="3910005" cy="203955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4388E6D-CC2B-67D8-4D77-14EA8F194ACD}"/>
              </a:ext>
            </a:extLst>
          </p:cNvPr>
          <p:cNvSpPr txBox="1"/>
          <p:nvPr/>
        </p:nvSpPr>
        <p:spPr>
          <a:xfrm>
            <a:off x="1771902" y="63342"/>
            <a:ext cx="8648196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24000">
                      <a:srgbClr val="0CA6E9"/>
                    </a:gs>
                    <a:gs pos="89000">
                      <a:srgbClr val="EEF8FF"/>
                    </a:gs>
                    <a:gs pos="38000">
                      <a:srgbClr val="2563E0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PAYMENT ORCHESTRATION</a:t>
            </a:r>
            <a:endParaRPr lang="en-IN" sz="5400" b="1" dirty="0">
              <a:gradFill flip="none" rotWithShape="1">
                <a:gsLst>
                  <a:gs pos="24000">
                    <a:srgbClr val="0CA6E9"/>
                  </a:gs>
                  <a:gs pos="89000">
                    <a:srgbClr val="EEF8FF"/>
                  </a:gs>
                  <a:gs pos="38000">
                    <a:srgbClr val="2563E0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D0749C-2ACB-DB23-680E-C688FC5C4832}"/>
              </a:ext>
            </a:extLst>
          </p:cNvPr>
          <p:cNvGrpSpPr/>
          <p:nvPr/>
        </p:nvGrpSpPr>
        <p:grpSpPr>
          <a:xfrm>
            <a:off x="92173" y="1394343"/>
            <a:ext cx="2875995" cy="3049128"/>
            <a:chOff x="950976" y="1682496"/>
            <a:chExt cx="4736592" cy="4796813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93D0A5-85E3-ED20-0A31-90CA0F617D79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570BA91-4E50-709A-044A-84DEC7B0553F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2BB44D-EDAD-B222-6437-25890E0651B2}"/>
              </a:ext>
            </a:extLst>
          </p:cNvPr>
          <p:cNvGrpSpPr/>
          <p:nvPr/>
        </p:nvGrpSpPr>
        <p:grpSpPr>
          <a:xfrm>
            <a:off x="9198984" y="1419296"/>
            <a:ext cx="2875995" cy="3049128"/>
            <a:chOff x="950976" y="1682496"/>
            <a:chExt cx="4736592" cy="4796813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493CF2D-F8B6-DCE4-6F0E-EC22E273DBF4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84364EF-AE38-7671-9C3E-5C0D8708E5CC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B772D-E2E8-A5E0-62EB-865E5272D513}"/>
              </a:ext>
            </a:extLst>
          </p:cNvPr>
          <p:cNvSpPr txBox="1"/>
          <p:nvPr/>
        </p:nvSpPr>
        <p:spPr>
          <a:xfrm>
            <a:off x="76719" y="1419296"/>
            <a:ext cx="288315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It Works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/>
              <a:t> Routes each payment through the most efficient provider.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b="1" dirty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/>
              <a:t>Instantly retries failed transactions via backups.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b="1" dirty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/>
              <a:t>Connects multiple PSPs, wallets, and banks seamlessly.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b="1" dirty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/>
              <a:t>Monitors all payment flows in real-time.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200" b="1" dirty="0"/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b="1" dirty="0"/>
              <a:t>Offers one API to manage all payment methods.</a:t>
            </a:r>
          </a:p>
          <a:p>
            <a:pPr algn="ctr"/>
            <a:br>
              <a:rPr lang="en-US" sz="1200" dirty="0"/>
            </a:br>
            <a:endParaRPr lang="en-I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59C667-1870-C661-F411-07EBBEED66CF}"/>
              </a:ext>
            </a:extLst>
          </p:cNvPr>
          <p:cNvSpPr txBox="1"/>
          <p:nvPr/>
        </p:nvSpPr>
        <p:spPr>
          <a:xfrm>
            <a:off x="9084278" y="1542572"/>
            <a:ext cx="31054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You Get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Smart routing to maximize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Automatic failover to backup PSPs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Local vs global gateway switching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Cost-based routing (lowest TDR)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Centralized reporting &amp; insights</a:t>
            </a:r>
          </a:p>
          <a:p>
            <a:pPr algn="ctr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4620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E829-0438-A46A-E269-F24AB53D2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56BB2-AC6C-1A20-88EB-A52D1786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01EC4ED-2C53-51D0-4B76-0AE7123138AD}"/>
              </a:ext>
            </a:extLst>
          </p:cNvPr>
          <p:cNvGrpSpPr/>
          <p:nvPr/>
        </p:nvGrpSpPr>
        <p:grpSpPr>
          <a:xfrm>
            <a:off x="2368486" y="1578826"/>
            <a:ext cx="7455027" cy="4102684"/>
            <a:chOff x="2368486" y="1578826"/>
            <a:chExt cx="7455027" cy="4102684"/>
          </a:xfrm>
          <a:effectLst>
            <a:reflection blurRad="6350" stA="52000" endA="300" endPos="23000" dir="5400000" sy="-100000" algn="bl" rotWithShape="0"/>
          </a:effectLst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1E223FB1-2601-95D2-F2BC-648976F37263}"/>
                </a:ext>
              </a:extLst>
            </p:cNvPr>
            <p:cNvGrpSpPr/>
            <p:nvPr/>
          </p:nvGrpSpPr>
          <p:grpSpPr>
            <a:xfrm>
              <a:off x="2368486" y="1578826"/>
              <a:ext cx="7455027" cy="4102684"/>
              <a:chOff x="3619500" y="1995487"/>
              <a:chExt cx="4953000" cy="28670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C55734E-AF33-5AF3-00FC-0D3ED7A4E47C}"/>
                  </a:ext>
                </a:extLst>
              </p:cNvPr>
              <p:cNvSpPr/>
              <p:nvPr/>
            </p:nvSpPr>
            <p:spPr>
              <a:xfrm>
                <a:off x="3619500" y="4776787"/>
                <a:ext cx="4953000" cy="85725"/>
              </a:xfrm>
              <a:custGeom>
                <a:avLst/>
                <a:gdLst>
                  <a:gd name="connsiteX0" fmla="*/ 4953000 w 4953000"/>
                  <a:gd name="connsiteY0" fmla="*/ 19050 h 85725"/>
                  <a:gd name="connsiteX1" fmla="*/ 4572000 w 4953000"/>
                  <a:gd name="connsiteY1" fmla="*/ 85725 h 85725"/>
                  <a:gd name="connsiteX2" fmla="*/ 381000 w 4953000"/>
                  <a:gd name="connsiteY2" fmla="*/ 85725 h 85725"/>
                  <a:gd name="connsiteX3" fmla="*/ 0 w 4953000"/>
                  <a:gd name="connsiteY3" fmla="*/ 19050 h 85725"/>
                  <a:gd name="connsiteX4" fmla="*/ 2476500 w 4953000"/>
                  <a:gd name="connsiteY4" fmla="*/ 0 h 85725"/>
                  <a:gd name="connsiteX5" fmla="*/ 4953000 w 4953000"/>
                  <a:gd name="connsiteY5" fmla="*/ 1905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00" h="85725">
                    <a:moveTo>
                      <a:pt x="4953000" y="19050"/>
                    </a:moveTo>
                    <a:cubicBezTo>
                      <a:pt x="4953000" y="19050"/>
                      <a:pt x="4800600" y="85725"/>
                      <a:pt x="4572000" y="85725"/>
                    </a:cubicBezTo>
                    <a:cubicBezTo>
                      <a:pt x="4343400" y="85725"/>
                      <a:pt x="609600" y="85725"/>
                      <a:pt x="381000" y="85725"/>
                    </a:cubicBezTo>
                    <a:cubicBezTo>
                      <a:pt x="152400" y="85725"/>
                      <a:pt x="0" y="19050"/>
                      <a:pt x="0" y="19050"/>
                    </a:cubicBezTo>
                    <a:lnTo>
                      <a:pt x="2476500" y="0"/>
                    </a:lnTo>
                    <a:lnTo>
                      <a:pt x="4953000" y="19050"/>
                    </a:lnTo>
                    <a:close/>
                  </a:path>
                </a:pathLst>
              </a:custGeom>
              <a:gradFill>
                <a:gsLst>
                  <a:gs pos="35640">
                    <a:srgbClr val="808185"/>
                  </a:gs>
                  <a:gs pos="50450">
                    <a:srgbClr val="78797D"/>
                  </a:gs>
                  <a:gs pos="54430">
                    <a:srgbClr val="7A7B7F"/>
                  </a:gs>
                  <a:gs pos="100000">
                    <a:srgbClr val="0D0C1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EC6A02C-B9C3-69E4-CAE1-BAC57122A7A3}"/>
                  </a:ext>
                </a:extLst>
              </p:cNvPr>
              <p:cNvSpPr/>
              <p:nvPr/>
            </p:nvSpPr>
            <p:spPr>
              <a:xfrm>
                <a:off x="4086225" y="1995487"/>
                <a:ext cx="4019550" cy="2705100"/>
              </a:xfrm>
              <a:custGeom>
                <a:avLst/>
                <a:gdLst>
                  <a:gd name="connsiteX0" fmla="*/ 4019550 w 4019550"/>
                  <a:gd name="connsiteY0" fmla="*/ 2705100 h 2705100"/>
                  <a:gd name="connsiteX1" fmla="*/ 0 w 4019550"/>
                  <a:gd name="connsiteY1" fmla="*/ 2705100 h 2705100"/>
                  <a:gd name="connsiteX2" fmla="*/ 0 w 4019550"/>
                  <a:gd name="connsiteY2" fmla="*/ 95250 h 2705100"/>
                  <a:gd name="connsiteX3" fmla="*/ 95250 w 4019550"/>
                  <a:gd name="connsiteY3" fmla="*/ 0 h 2705100"/>
                  <a:gd name="connsiteX4" fmla="*/ 3924300 w 4019550"/>
                  <a:gd name="connsiteY4" fmla="*/ 0 h 2705100"/>
                  <a:gd name="connsiteX5" fmla="*/ 4019550 w 4019550"/>
                  <a:gd name="connsiteY5" fmla="*/ 95250 h 2705100"/>
                  <a:gd name="connsiteX6" fmla="*/ 4019550 w 4019550"/>
                  <a:gd name="connsiteY6" fmla="*/ 27051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9550" h="2705100">
                    <a:moveTo>
                      <a:pt x="4019550" y="2705100"/>
                    </a:moveTo>
                    <a:lnTo>
                      <a:pt x="0" y="2705100"/>
                    </a:lnTo>
                    <a:lnTo>
                      <a:pt x="0" y="95250"/>
                    </a:lnTo>
                    <a:cubicBezTo>
                      <a:pt x="0" y="42643"/>
                      <a:pt x="42643" y="0"/>
                      <a:pt x="95250" y="0"/>
                    </a:cubicBezTo>
                    <a:lnTo>
                      <a:pt x="3924300" y="0"/>
                    </a:lnTo>
                    <a:cubicBezTo>
                      <a:pt x="3976907" y="0"/>
                      <a:pt x="4019550" y="42643"/>
                      <a:pt x="4019550" y="95250"/>
                    </a:cubicBezTo>
                    <a:lnTo>
                      <a:pt x="4019550" y="2705100"/>
                    </a:lnTo>
                    <a:close/>
                  </a:path>
                </a:pathLst>
              </a:custGeom>
              <a:gradFill>
                <a:gsLst>
                  <a:gs pos="16">
                    <a:srgbClr val="363636"/>
                  </a:gs>
                  <a:gs pos="920">
                    <a:srgbClr val="3A3A3A"/>
                  </a:gs>
                  <a:gs pos="9820">
                    <a:srgbClr val="404040"/>
                  </a:gs>
                  <a:gs pos="11990">
                    <a:srgbClr val="7D7D7D"/>
                  </a:gs>
                  <a:gs pos="15190">
                    <a:srgbClr val="404040"/>
                  </a:gs>
                  <a:gs pos="23840">
                    <a:srgbClr val="383838"/>
                  </a:gs>
                  <a:gs pos="40630">
                    <a:srgbClr val="404040"/>
                  </a:gs>
                  <a:gs pos="43360">
                    <a:srgbClr val="797979"/>
                  </a:gs>
                  <a:gs pos="46210">
                    <a:srgbClr val="404040"/>
                  </a:gs>
                  <a:gs pos="57270">
                    <a:srgbClr val="404040"/>
                  </a:gs>
                  <a:gs pos="59980">
                    <a:srgbClr val="626262"/>
                  </a:gs>
                  <a:gs pos="62940">
                    <a:srgbClr val="404040"/>
                  </a:gs>
                  <a:gs pos="69160">
                    <a:srgbClr val="404040"/>
                  </a:gs>
                  <a:gs pos="79050">
                    <a:srgbClr val="3D3D3D"/>
                  </a:gs>
                  <a:gs pos="90150">
                    <a:srgbClr val="404040"/>
                  </a:gs>
                  <a:gs pos="93340">
                    <a:srgbClr val="7E7E7E"/>
                  </a:gs>
                  <a:gs pos="95770">
                    <a:srgbClr val="474747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B379FA5-1C38-11C0-196B-22C68CF4618C}"/>
                  </a:ext>
                </a:extLst>
              </p:cNvPr>
              <p:cNvSpPr/>
              <p:nvPr/>
            </p:nvSpPr>
            <p:spPr>
              <a:xfrm>
                <a:off x="4100512" y="2009775"/>
                <a:ext cx="3990975" cy="2690812"/>
              </a:xfrm>
              <a:custGeom>
                <a:avLst/>
                <a:gdLst>
                  <a:gd name="connsiteX0" fmla="*/ 0 w 3990975"/>
                  <a:gd name="connsiteY0" fmla="*/ 2690813 h 2690812"/>
                  <a:gd name="connsiteX1" fmla="*/ 0 w 3990975"/>
                  <a:gd name="connsiteY1" fmla="*/ 80963 h 2690812"/>
                  <a:gd name="connsiteX2" fmla="*/ 80963 w 3990975"/>
                  <a:gd name="connsiteY2" fmla="*/ 0 h 2690812"/>
                  <a:gd name="connsiteX3" fmla="*/ 3910013 w 3990975"/>
                  <a:gd name="connsiteY3" fmla="*/ 0 h 2690812"/>
                  <a:gd name="connsiteX4" fmla="*/ 3990975 w 3990975"/>
                  <a:gd name="connsiteY4" fmla="*/ 80963 h 2690812"/>
                  <a:gd name="connsiteX5" fmla="*/ 3990975 w 3990975"/>
                  <a:gd name="connsiteY5" fmla="*/ 2690813 h 2690812"/>
                  <a:gd name="connsiteX6" fmla="*/ 0 w 3990975"/>
                  <a:gd name="connsiteY6" fmla="*/ 2690813 h 269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0975" h="2690812">
                    <a:moveTo>
                      <a:pt x="0" y="2690813"/>
                    </a:moveTo>
                    <a:lnTo>
                      <a:pt x="0" y="80963"/>
                    </a:lnTo>
                    <a:cubicBezTo>
                      <a:pt x="0" y="36319"/>
                      <a:pt x="36319" y="0"/>
                      <a:pt x="80963" y="0"/>
                    </a:cubicBezTo>
                    <a:lnTo>
                      <a:pt x="3910013" y="0"/>
                    </a:lnTo>
                    <a:cubicBezTo>
                      <a:pt x="3954656" y="0"/>
                      <a:pt x="3990975" y="36319"/>
                      <a:pt x="3990975" y="80963"/>
                    </a:cubicBezTo>
                    <a:lnTo>
                      <a:pt x="3990975" y="2690813"/>
                    </a:lnTo>
                    <a:lnTo>
                      <a:pt x="0" y="26908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940CEBE-3356-8841-288B-BDEC87D106CF}"/>
                  </a:ext>
                </a:extLst>
              </p:cNvPr>
              <p:cNvSpPr/>
              <p:nvPr/>
            </p:nvSpPr>
            <p:spPr>
              <a:xfrm>
                <a:off x="3619500" y="4700587"/>
                <a:ext cx="4953000" cy="95250"/>
              </a:xfrm>
              <a:custGeom>
                <a:avLst/>
                <a:gdLst>
                  <a:gd name="connsiteX0" fmla="*/ 0 w 4953000"/>
                  <a:gd name="connsiteY0" fmla="*/ 0 h 95250"/>
                  <a:gd name="connsiteX1" fmla="*/ 4953000 w 4953000"/>
                  <a:gd name="connsiteY1" fmla="*/ 0 h 95250"/>
                  <a:gd name="connsiteX2" fmla="*/ 4953000 w 4953000"/>
                  <a:gd name="connsiteY2" fmla="*/ 95250 h 95250"/>
                  <a:gd name="connsiteX3" fmla="*/ 0 w 4953000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3000" h="95250">
                    <a:moveTo>
                      <a:pt x="0" y="0"/>
                    </a:moveTo>
                    <a:lnTo>
                      <a:pt x="4953000" y="0"/>
                    </a:lnTo>
                    <a:lnTo>
                      <a:pt x="4953000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gradFill>
                <a:gsLst>
                  <a:gs pos="0">
                    <a:srgbClr val="49484D"/>
                  </a:gs>
                  <a:gs pos="1210">
                    <a:srgbClr val="D3D4D9"/>
                  </a:gs>
                  <a:gs pos="2820">
                    <a:srgbClr val="D0D1D6"/>
                  </a:gs>
                  <a:gs pos="8040">
                    <a:srgbClr val="8C8D92"/>
                  </a:gs>
                  <a:gs pos="9180">
                    <a:srgbClr val="85868B"/>
                  </a:gs>
                  <a:gs pos="51130">
                    <a:srgbClr val="CBCCD2"/>
                  </a:gs>
                  <a:gs pos="92640">
                    <a:srgbClr val="85868B"/>
                  </a:gs>
                  <a:gs pos="93700">
                    <a:srgbClr val="8B8C91"/>
                  </a:gs>
                  <a:gs pos="97900">
                    <a:srgbClr val="D0D1D6"/>
                  </a:gs>
                  <a:gs pos="99400">
                    <a:srgbClr val="D3D4D9"/>
                  </a:gs>
                  <a:gs pos="100000">
                    <a:srgbClr val="454449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D8BC3C-68C7-AE82-29F9-87C031F9896A}"/>
                  </a:ext>
                </a:extLst>
              </p:cNvPr>
              <p:cNvSpPr/>
              <p:nvPr/>
            </p:nvSpPr>
            <p:spPr>
              <a:xfrm>
                <a:off x="5695950" y="4700587"/>
                <a:ext cx="800100" cy="66675"/>
              </a:xfrm>
              <a:custGeom>
                <a:avLst/>
                <a:gdLst>
                  <a:gd name="connsiteX0" fmla="*/ 733425 w 800100"/>
                  <a:gd name="connsiteY0" fmla="*/ 66675 h 66675"/>
                  <a:gd name="connsiteX1" fmla="*/ 66675 w 800100"/>
                  <a:gd name="connsiteY1" fmla="*/ 66675 h 66675"/>
                  <a:gd name="connsiteX2" fmla="*/ 0 w 800100"/>
                  <a:gd name="connsiteY2" fmla="*/ 0 h 66675"/>
                  <a:gd name="connsiteX3" fmla="*/ 0 w 800100"/>
                  <a:gd name="connsiteY3" fmla="*/ 0 h 66675"/>
                  <a:gd name="connsiteX4" fmla="*/ 800100 w 800100"/>
                  <a:gd name="connsiteY4" fmla="*/ 0 h 66675"/>
                  <a:gd name="connsiteX5" fmla="*/ 800100 w 800100"/>
                  <a:gd name="connsiteY5" fmla="*/ 0 h 66675"/>
                  <a:gd name="connsiteX6" fmla="*/ 733425 w 8001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100" h="66675">
                    <a:moveTo>
                      <a:pt x="733425" y="66675"/>
                    </a:moveTo>
                    <a:lnTo>
                      <a:pt x="66675" y="66675"/>
                    </a:lnTo>
                    <a:cubicBezTo>
                      <a:pt x="29851" y="66675"/>
                      <a:pt x="0" y="36824"/>
                      <a:pt x="0" y="0"/>
                    </a:cubicBezTo>
                    <a:lnTo>
                      <a:pt x="0" y="0"/>
                    </a:lnTo>
                    <a:lnTo>
                      <a:pt x="800100" y="0"/>
                    </a:lnTo>
                    <a:lnTo>
                      <a:pt x="800100" y="0"/>
                    </a:lnTo>
                    <a:cubicBezTo>
                      <a:pt x="800100" y="36824"/>
                      <a:pt x="770249" y="66675"/>
                      <a:pt x="733425" y="6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617"/>
                  </a:gs>
                  <a:gs pos="5810">
                    <a:srgbClr val="84848A"/>
                  </a:gs>
                  <a:gs pos="30110">
                    <a:srgbClr val="8F8F96"/>
                  </a:gs>
                  <a:gs pos="52400">
                    <a:srgbClr val="ADADB5"/>
                  </a:gs>
                  <a:gs pos="71610">
                    <a:srgbClr val="8A8B91"/>
                  </a:gs>
                  <a:gs pos="94950">
                    <a:srgbClr val="7B7C81"/>
                  </a:gs>
                  <a:gs pos="100000">
                    <a:srgbClr val="0D0C11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AF1B85C-1784-5A0D-16C7-714598669638}"/>
                  </a:ext>
                </a:extLst>
              </p:cNvPr>
              <p:cNvSpPr/>
              <p:nvPr/>
            </p:nvSpPr>
            <p:spPr>
              <a:xfrm>
                <a:off x="4100512" y="4614862"/>
                <a:ext cx="3990975" cy="9525"/>
              </a:xfrm>
              <a:custGeom>
                <a:avLst/>
                <a:gdLst>
                  <a:gd name="connsiteX0" fmla="*/ 3990975 w 3990975"/>
                  <a:gd name="connsiteY0" fmla="*/ 0 h 9525"/>
                  <a:gd name="connsiteX1" fmla="*/ 0 w 39909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0975" h="9525">
                    <a:moveTo>
                      <a:pt x="3990975" y="0"/>
                    </a:moveTo>
                    <a:lnTo>
                      <a:pt x="0" y="0"/>
                    </a:lnTo>
                  </a:path>
                </a:pathLst>
              </a:custGeom>
              <a:ln w="47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628707F-4827-C7A2-1B17-0DEE173124E6}"/>
                  </a:ext>
                </a:extLst>
              </p:cNvPr>
              <p:cNvSpPr/>
              <p:nvPr/>
            </p:nvSpPr>
            <p:spPr>
              <a:xfrm>
                <a:off x="4114800" y="2024062"/>
                <a:ext cx="1733550" cy="1990725"/>
              </a:xfrm>
              <a:custGeom>
                <a:avLst/>
                <a:gdLst>
                  <a:gd name="connsiteX0" fmla="*/ 1733550 w 1733550"/>
                  <a:gd name="connsiteY0" fmla="*/ 0 h 1990725"/>
                  <a:gd name="connsiteX1" fmla="*/ 0 w 1733550"/>
                  <a:gd name="connsiteY1" fmla="*/ 1990725 h 1990725"/>
                  <a:gd name="connsiteX2" fmla="*/ 0 w 1733550"/>
                  <a:gd name="connsiteY2" fmla="*/ 66675 h 1990725"/>
                  <a:gd name="connsiteX3" fmla="*/ 66675 w 1733550"/>
                  <a:gd name="connsiteY3" fmla="*/ 0 h 1990725"/>
                  <a:gd name="connsiteX4" fmla="*/ 1733550 w 1733550"/>
                  <a:gd name="connsiteY4" fmla="*/ 0 h 19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50" h="1990725">
                    <a:moveTo>
                      <a:pt x="1733550" y="0"/>
                    </a:moveTo>
                    <a:lnTo>
                      <a:pt x="0" y="1990725"/>
                    </a:lnTo>
                    <a:lnTo>
                      <a:pt x="0" y="66675"/>
                    </a:lnTo>
                    <a:cubicBezTo>
                      <a:pt x="0" y="29908"/>
                      <a:pt x="29908" y="0"/>
                      <a:pt x="66675" y="0"/>
                    </a:cubicBezTo>
                    <a:lnTo>
                      <a:pt x="1733550" y="0"/>
                    </a:lnTo>
                    <a:close/>
                  </a:path>
                </a:pathLst>
              </a:custGeom>
              <a:gradFill>
                <a:gsLst>
                  <a:gs pos="48">
                    <a:srgbClr val="9E9E9E"/>
                  </a:gs>
                  <a:gs pos="100000">
                    <a:srgbClr val="1D1D1B"/>
                  </a:gs>
                </a:gsLst>
                <a:lin ang="2700004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8ABAB75-FF63-46D2-1A90-A42DD8169027}"/>
                  </a:ext>
                </a:extLst>
              </p:cNvPr>
              <p:cNvSpPr/>
              <p:nvPr/>
            </p:nvSpPr>
            <p:spPr>
              <a:xfrm>
                <a:off x="4200525" y="2185987"/>
                <a:ext cx="3790950" cy="2362200"/>
              </a:xfrm>
              <a:custGeom>
                <a:avLst/>
                <a:gdLst>
                  <a:gd name="connsiteX0" fmla="*/ 0 w 3790950"/>
                  <a:gd name="connsiteY0" fmla="*/ 0 h 2362200"/>
                  <a:gd name="connsiteX1" fmla="*/ 3790950 w 3790950"/>
                  <a:gd name="connsiteY1" fmla="*/ 0 h 2362200"/>
                  <a:gd name="connsiteX2" fmla="*/ 3790950 w 3790950"/>
                  <a:gd name="connsiteY2" fmla="*/ 2362200 h 2362200"/>
                  <a:gd name="connsiteX3" fmla="*/ 0 w 3790950"/>
                  <a:gd name="connsiteY3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950" h="2362200">
                    <a:moveTo>
                      <a:pt x="0" y="0"/>
                    </a:moveTo>
                    <a:lnTo>
                      <a:pt x="3790950" y="0"/>
                    </a:lnTo>
                    <a:lnTo>
                      <a:pt x="3790950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C3A35F9-403D-9836-F16A-3B33BF8126B2}"/>
                  </a:ext>
                </a:extLst>
              </p:cNvPr>
              <p:cNvSpPr/>
              <p:nvPr/>
            </p:nvSpPr>
            <p:spPr>
              <a:xfrm>
                <a:off x="6067425" y="207168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A23EBF-C335-F23A-5F41-830CFC4E1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153" y="1725817"/>
              <a:ext cx="5885159" cy="36119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5A8BC9-D441-E6B6-EA20-3E65C7A61865}"/>
              </a:ext>
            </a:extLst>
          </p:cNvPr>
          <p:cNvSpPr txBox="1"/>
          <p:nvPr/>
        </p:nvSpPr>
        <p:spPr>
          <a:xfrm>
            <a:off x="2455295" y="63342"/>
            <a:ext cx="7281410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33000">
                      <a:srgbClr val="FC9573"/>
                    </a:gs>
                    <a:gs pos="88073">
                      <a:srgbClr val="FBC0AE"/>
                    </a:gs>
                    <a:gs pos="58000">
                      <a:srgbClr val="FBCBBC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PAYOUT MANAGEMENT</a:t>
            </a:r>
            <a:endParaRPr lang="en-IN" sz="5400" b="1" dirty="0">
              <a:gradFill flip="none" rotWithShape="1">
                <a:gsLst>
                  <a:gs pos="33000">
                    <a:srgbClr val="FC9573"/>
                  </a:gs>
                  <a:gs pos="88073">
                    <a:srgbClr val="FBC0AE"/>
                  </a:gs>
                  <a:gs pos="58000">
                    <a:srgbClr val="FBCBBC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942438-D1AF-FFB5-B669-F011A7B805AE}"/>
              </a:ext>
            </a:extLst>
          </p:cNvPr>
          <p:cNvGrpSpPr/>
          <p:nvPr/>
        </p:nvGrpSpPr>
        <p:grpSpPr>
          <a:xfrm>
            <a:off x="110475" y="1394343"/>
            <a:ext cx="2875995" cy="3049128"/>
            <a:chOff x="950976" y="1682496"/>
            <a:chExt cx="4736592" cy="4796813"/>
          </a:xfrm>
          <a:scene3d>
            <a:camera prst="orthographicFront">
              <a:rot lat="0" lon="0" rev="5400000"/>
            </a:camera>
            <a:lightRig rig="threePt" dir="t"/>
          </a:scene3d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D53A014-F98A-4874-BE2A-C592AAD2B63D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F28C3FB-5A7C-52BF-59B3-660FE0383833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3B5ED2-A104-0459-3862-A35CA15FAFEE}"/>
              </a:ext>
            </a:extLst>
          </p:cNvPr>
          <p:cNvGrpSpPr/>
          <p:nvPr/>
        </p:nvGrpSpPr>
        <p:grpSpPr>
          <a:xfrm>
            <a:off x="9205530" y="1444248"/>
            <a:ext cx="2875995" cy="3049128"/>
            <a:chOff x="950976" y="1682496"/>
            <a:chExt cx="4736592" cy="4796813"/>
          </a:xfrm>
          <a:scene3d>
            <a:camera prst="orthographicFront">
              <a:rot lat="0" lon="0" rev="16200000"/>
            </a:camera>
            <a:lightRig rig="threePt" dir="t"/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9A17ED-92FC-D857-2D29-5FABC2F3F3F2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586CB3A-CBE4-6E8C-8244-1B9696B9B116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117D34-4604-E2A1-FDE8-45477C480387}"/>
              </a:ext>
            </a:extLst>
          </p:cNvPr>
          <p:cNvSpPr txBox="1"/>
          <p:nvPr/>
        </p:nvSpPr>
        <p:spPr>
          <a:xfrm>
            <a:off x="81923" y="1564998"/>
            <a:ext cx="2946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How It Works</a:t>
            </a:r>
          </a:p>
          <a:p>
            <a:endParaRPr lang="en-US" sz="2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Unified layer for all disbursements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Supports API, bulk, and scheduled flows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Works across banks, UPI, wallets, cards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Centralized wallet &amp; ledger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Seamless partner/vendor/user mapping</a:t>
            </a:r>
          </a:p>
          <a:p>
            <a:endParaRPr lang="en-IN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25736-BB85-DC92-39D7-B3D223A43871}"/>
              </a:ext>
            </a:extLst>
          </p:cNvPr>
          <p:cNvSpPr txBox="1"/>
          <p:nvPr/>
        </p:nvSpPr>
        <p:spPr>
          <a:xfrm>
            <a:off x="9123033" y="1646728"/>
            <a:ext cx="30884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What You Get</a:t>
            </a:r>
          </a:p>
          <a:p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Instant &amp; bulk payout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Bank-wise routing &amp; fallback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Source wallet and balance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Fee caps, limits &amp; audit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Real-time payout status &amp; alerts</a:t>
            </a:r>
          </a:p>
          <a:p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841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829D7-6A1C-6821-8363-F481F960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814EC-89D4-4ACD-95EC-9556D7F0AF55}"/>
              </a:ext>
            </a:extLst>
          </p:cNvPr>
          <p:cNvSpPr txBox="1"/>
          <p:nvPr/>
        </p:nvSpPr>
        <p:spPr>
          <a:xfrm>
            <a:off x="3014472" y="0"/>
            <a:ext cx="6163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Supported Methods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38BF4C-61B0-1638-5D17-7FD8E63474F2}"/>
              </a:ext>
            </a:extLst>
          </p:cNvPr>
          <p:cNvSpPr txBox="1"/>
          <p:nvPr/>
        </p:nvSpPr>
        <p:spPr>
          <a:xfrm>
            <a:off x="3238309" y="923330"/>
            <a:ext cx="571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Covering every method, every market, every moment.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1A1D6D2-5203-4F7C-9AB9-D2303B0E31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344133"/>
              </p:ext>
            </p:extLst>
          </p:nvPr>
        </p:nvGraphicFramePr>
        <p:xfrm>
          <a:off x="-27432" y="1569661"/>
          <a:ext cx="6096000" cy="395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D79AC7-C5F5-25F2-C89E-51E71AB7F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355835"/>
              </p:ext>
            </p:extLst>
          </p:nvPr>
        </p:nvGraphicFramePr>
        <p:xfrm>
          <a:off x="6123432" y="1569661"/>
          <a:ext cx="6096000" cy="3953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30362F-45F2-3BF9-726E-7011A7132CEE}"/>
              </a:ext>
            </a:extLst>
          </p:cNvPr>
          <p:cNvSpPr txBox="1"/>
          <p:nvPr/>
        </p:nvSpPr>
        <p:spPr>
          <a:xfrm>
            <a:off x="1044702" y="5519171"/>
            <a:ext cx="3951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Support for major  International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payment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methods ensuring global reach and customer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convenience</a:t>
            </a:r>
            <a:endParaRPr lang="en-IN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D64E-02BE-D3B3-8769-1CE7D19EEC83}"/>
              </a:ext>
            </a:extLst>
          </p:cNvPr>
          <p:cNvSpPr txBox="1"/>
          <p:nvPr/>
        </p:nvSpPr>
        <p:spPr>
          <a:xfrm>
            <a:off x="6832600" y="5431262"/>
            <a:ext cx="445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Localized payment options for specific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regions enhancing customer experience and</a:t>
            </a:r>
          </a:p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conversion rates</a:t>
            </a:r>
            <a:endParaRPr lang="en-IN" sz="1600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63395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8" grpId="0">
        <p:bldAsOne/>
      </p:bldGraphic>
      <p:bldGraphic spid="9" grpId="0">
        <p:bldAsOne/>
      </p:bldGraphic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73272-7487-A790-7B64-1E0F2EA2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4" b="7094"/>
          <a:stretch>
            <a:fillRect/>
          </a:stretch>
        </p:blipFill>
        <p:spPr>
          <a:xfrm>
            <a:off x="0" y="-28575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1F5B4-62DC-868C-D4B1-90D75F5CC20F}"/>
              </a:ext>
            </a:extLst>
          </p:cNvPr>
          <p:cNvSpPr txBox="1"/>
          <p:nvPr/>
        </p:nvSpPr>
        <p:spPr>
          <a:xfrm>
            <a:off x="420624" y="82296"/>
            <a:ext cx="1153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Customization &amp; Branding options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117FB-8902-EB5C-ABA9-8E19C9821E5F}"/>
              </a:ext>
            </a:extLst>
          </p:cNvPr>
          <p:cNvSpPr txBox="1"/>
          <p:nvPr/>
        </p:nvSpPr>
        <p:spPr>
          <a:xfrm>
            <a:off x="484632" y="1014556"/>
            <a:ext cx="586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Complete Brand Control</a:t>
            </a:r>
            <a:endParaRPr lang="en-IN" b="1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06D94-BF17-BF8C-3B29-501823CD0F23}"/>
              </a:ext>
            </a:extLst>
          </p:cNvPr>
          <p:cNvSpPr txBox="1"/>
          <p:nvPr/>
        </p:nvSpPr>
        <p:spPr>
          <a:xfrm>
            <a:off x="484632" y="1527048"/>
            <a:ext cx="9857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Bahnschrift" panose="020B0502040204020203" pitchFamily="34" charset="0"/>
              </a:rPr>
              <a:t>Transform our platform into your branded payment solution with comprehensive customization options including logos,</a:t>
            </a:r>
          </a:p>
          <a:p>
            <a:r>
              <a:rPr lang="en-US" sz="1400" dirty="0">
                <a:latin typeface="Bahnschrift" panose="020B0502040204020203" pitchFamily="34" charset="0"/>
              </a:rPr>
              <a:t>colors, domains, and user interface elements while maintaining complete control over customer experience and brand</a:t>
            </a:r>
          </a:p>
          <a:p>
            <a:r>
              <a:rPr lang="en-US" sz="1400" dirty="0">
                <a:latin typeface="Bahnschrift" panose="020B0502040204020203" pitchFamily="34" charset="0"/>
              </a:rPr>
              <a:t>identity,</a:t>
            </a:r>
            <a:endParaRPr lang="en-IN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D7E6EA2-CA9F-7B73-2852-44429B545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5542718"/>
              </p:ext>
            </p:extLst>
          </p:nvPr>
        </p:nvGraphicFramePr>
        <p:xfrm>
          <a:off x="267855" y="2408872"/>
          <a:ext cx="11692497" cy="3705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475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A243D7-5662-A156-9D2D-328A6B79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68BC49-5607-EDC2-4998-CD1B464C3CEF}"/>
              </a:ext>
            </a:extLst>
          </p:cNvPr>
          <p:cNvSpPr txBox="1"/>
          <p:nvPr/>
        </p:nvSpPr>
        <p:spPr>
          <a:xfrm>
            <a:off x="3109233" y="116113"/>
            <a:ext cx="597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Unified API Access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02BF97-60DC-AF7C-02A0-A194BD27E06F}"/>
              </a:ext>
            </a:extLst>
          </p:cNvPr>
          <p:cNvSpPr txBox="1"/>
          <p:nvPr/>
        </p:nvSpPr>
        <p:spPr>
          <a:xfrm>
            <a:off x="3484790" y="1039443"/>
            <a:ext cx="5160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Built for speed, simplicity, and scale.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1870879-6841-6F03-5ADE-B0747862D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884102"/>
              </p:ext>
            </p:extLst>
          </p:nvPr>
        </p:nvGraphicFramePr>
        <p:xfrm>
          <a:off x="603228" y="1780831"/>
          <a:ext cx="4932679" cy="3296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AD5491D-B241-1116-A071-84BDB1685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694822"/>
              </p:ext>
            </p:extLst>
          </p:nvPr>
        </p:nvGraphicFramePr>
        <p:xfrm>
          <a:off x="6656093" y="1780831"/>
          <a:ext cx="4932679" cy="3296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CF9143-C41F-48E2-E25E-73EB025790B6}"/>
              </a:ext>
            </a:extLst>
          </p:cNvPr>
          <p:cNvCxnSpPr>
            <a:cxnSpLocks/>
          </p:cNvCxnSpPr>
          <p:nvPr/>
        </p:nvCxnSpPr>
        <p:spPr>
          <a:xfrm>
            <a:off x="603228" y="5367528"/>
            <a:ext cx="0" cy="704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D74B61-4F28-0821-2BC9-C6A033376D71}"/>
              </a:ext>
            </a:extLst>
          </p:cNvPr>
          <p:cNvSpPr txBox="1"/>
          <p:nvPr/>
        </p:nvSpPr>
        <p:spPr>
          <a:xfrm>
            <a:off x="603228" y="5367528"/>
            <a:ext cx="1104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Development Insights</a:t>
            </a: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Our comprehensive API suite enables rapid integration with existing systems, reducing development time and ensuring seamless connectivity</a:t>
            </a:r>
            <a:endParaRPr lang="en-IN" sz="1200" dirty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0896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Graphic spid="8" grpId="0">
        <p:bldAsOne/>
      </p:bldGraphic>
      <p:bldGraphic spid="11" grpId="0">
        <p:bldAsOne/>
      </p:bldGraphic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37144-7055-E9E0-DD28-03895B0E7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34E957-1FBB-4CCC-68BE-0AB4B76E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242AD-FAF3-66D6-D6DB-E02AA8FDA459}"/>
              </a:ext>
            </a:extLst>
          </p:cNvPr>
          <p:cNvSpPr txBox="1"/>
          <p:nvPr/>
        </p:nvSpPr>
        <p:spPr>
          <a:xfrm>
            <a:off x="2540794" y="133350"/>
            <a:ext cx="711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Platform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53BC7-8395-B4EA-2562-CE79F6473D1D}"/>
              </a:ext>
            </a:extLst>
          </p:cNvPr>
          <p:cNvSpPr txBox="1"/>
          <p:nvPr/>
        </p:nvSpPr>
        <p:spPr>
          <a:xfrm>
            <a:off x="4267200" y="105668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Enterprise-Grade Infrastructure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1CABBA4-0CA4-41F4-3C31-A0C94A058C87}"/>
              </a:ext>
            </a:extLst>
          </p:cNvPr>
          <p:cNvGrpSpPr/>
          <p:nvPr/>
        </p:nvGrpSpPr>
        <p:grpSpPr>
          <a:xfrm>
            <a:off x="8160081" y="1812486"/>
            <a:ext cx="3663287" cy="4524375"/>
            <a:chOff x="8160081" y="1812486"/>
            <a:chExt cx="3663287" cy="45243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278C336-58D6-D720-D8AE-EC9850BB2D6E}"/>
                </a:ext>
              </a:extLst>
            </p:cNvPr>
            <p:cNvSpPr/>
            <p:nvPr/>
          </p:nvSpPr>
          <p:spPr>
            <a:xfrm>
              <a:off x="8248650" y="1812486"/>
              <a:ext cx="3486150" cy="4524375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EABF46-29EA-FD5D-0D1F-EDA649834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1835" y="2255863"/>
              <a:ext cx="1767159" cy="85321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E91FD8-5873-3996-FC55-ACE4F7F40EEF}"/>
                </a:ext>
              </a:extLst>
            </p:cNvPr>
            <p:cNvSpPr txBox="1"/>
            <p:nvPr/>
          </p:nvSpPr>
          <p:spPr>
            <a:xfrm>
              <a:off x="9264455" y="3613008"/>
              <a:ext cx="1621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Tech stack</a:t>
              </a:r>
              <a:endPara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3919B46-36DD-948B-4846-84B3A15FA235}"/>
                </a:ext>
              </a:extLst>
            </p:cNvPr>
            <p:cNvSpPr txBox="1"/>
            <p:nvPr/>
          </p:nvSpPr>
          <p:spPr>
            <a:xfrm>
              <a:off x="8160081" y="4429125"/>
              <a:ext cx="36632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API-first architecture with PHP Laravel, PostgreSQL-backed modular microservices, and scalable cloud-native deployment for unified orchestration across financial services.</a:t>
              </a:r>
              <a:endParaRPr lang="en-IN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06D44A-B25F-B719-4E9A-A31F0C8815B3}"/>
                </a:ext>
              </a:extLst>
            </p:cNvPr>
            <p:cNvSpPr txBox="1"/>
            <p:nvPr/>
          </p:nvSpPr>
          <p:spPr>
            <a:xfrm>
              <a:off x="8896455" y="5426930"/>
              <a:ext cx="21905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6366F1"/>
                  </a:solidFill>
                  <a:latin typeface="Bahnschrift" panose="020B0502040204020203" pitchFamily="34" charset="0"/>
                </a:rPr>
                <a:t>PHP Laravel + PostgreSQL </a:t>
              </a:r>
              <a:endParaRPr lang="en-IN" b="1" dirty="0">
                <a:solidFill>
                  <a:srgbClr val="6366F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CA848-7C26-9443-2606-EADB9383C2D8}"/>
              </a:ext>
            </a:extLst>
          </p:cNvPr>
          <p:cNvGrpSpPr/>
          <p:nvPr/>
        </p:nvGrpSpPr>
        <p:grpSpPr>
          <a:xfrm>
            <a:off x="4267200" y="1812487"/>
            <a:ext cx="3646669" cy="4524375"/>
            <a:chOff x="4267200" y="1812487"/>
            <a:chExt cx="3646669" cy="452437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E78177E-58D8-44EC-F90E-D84E16F2853A}"/>
                </a:ext>
              </a:extLst>
            </p:cNvPr>
            <p:cNvSpPr/>
            <p:nvPr/>
          </p:nvSpPr>
          <p:spPr>
            <a:xfrm>
              <a:off x="4352925" y="1812487"/>
              <a:ext cx="3486150" cy="4524375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5BF76F-79E5-B010-C0BE-4643E0828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1958" y="2457038"/>
              <a:ext cx="1328083" cy="65203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F8841E-615E-EA8A-4A8B-E5E474627134}"/>
                </a:ext>
              </a:extLst>
            </p:cNvPr>
            <p:cNvSpPr txBox="1"/>
            <p:nvPr/>
          </p:nvSpPr>
          <p:spPr>
            <a:xfrm>
              <a:off x="4599944" y="3627555"/>
              <a:ext cx="2992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Security Framework</a:t>
              </a:r>
              <a:endPara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D1B5F0-6EBE-3309-61C8-54AD0B1FDE3A}"/>
                </a:ext>
              </a:extLst>
            </p:cNvPr>
            <p:cNvSpPr txBox="1"/>
            <p:nvPr/>
          </p:nvSpPr>
          <p:spPr>
            <a:xfrm>
              <a:off x="4267200" y="4429125"/>
              <a:ext cx="36466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Military-grade encryption, multi-factor authentication, real-time fraud detection, and</a:t>
              </a:r>
            </a:p>
            <a:p>
              <a:pPr algn="ctr"/>
              <a:r>
                <a:rPr lang="en-US" sz="1400" dirty="0"/>
                <a:t>continuous security monitoring systems</a:t>
              </a:r>
              <a:endParaRPr lang="en-IN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AE1706-2585-659C-C3F3-200036C5433C}"/>
                </a:ext>
              </a:extLst>
            </p:cNvPr>
            <p:cNvSpPr txBox="1"/>
            <p:nvPr/>
          </p:nvSpPr>
          <p:spPr>
            <a:xfrm>
              <a:off x="5199326" y="5565734"/>
              <a:ext cx="179334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6366F1"/>
                  </a:solidFill>
                  <a:latin typeface="Bahnschrift" panose="020B0502040204020203" pitchFamily="34" charset="0"/>
                </a:rPr>
                <a:t>256AES-bit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" panose="020B0502040204020203" pitchFamily="34" charset="0"/>
                </a:rPr>
                <a:t>ENCRYPTION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A79CD57-63F4-B875-3D4E-306889CB9303}"/>
              </a:ext>
            </a:extLst>
          </p:cNvPr>
          <p:cNvGrpSpPr/>
          <p:nvPr/>
        </p:nvGrpSpPr>
        <p:grpSpPr>
          <a:xfrm>
            <a:off x="457200" y="1812486"/>
            <a:ext cx="3486150" cy="4524375"/>
            <a:chOff x="457200" y="1812486"/>
            <a:chExt cx="3486150" cy="452437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493FFD2-B790-CEE1-D601-D158EC1F62B7}"/>
                </a:ext>
              </a:extLst>
            </p:cNvPr>
            <p:cNvSpPr/>
            <p:nvPr/>
          </p:nvSpPr>
          <p:spPr>
            <a:xfrm>
              <a:off x="457200" y="1812486"/>
              <a:ext cx="3486150" cy="4524375"/>
            </a:xfrm>
            <a:prstGeom prst="roundRect">
              <a:avLst>
                <a:gd name="adj" fmla="val 476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46CD32-89EE-75A5-5F50-9EDDF5BEF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3006" y="2080801"/>
              <a:ext cx="1712943" cy="146249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F4E4EA-F518-6EDB-2B48-C68FF4DDCC82}"/>
                </a:ext>
              </a:extLst>
            </p:cNvPr>
            <p:cNvSpPr txBox="1"/>
            <p:nvPr/>
          </p:nvSpPr>
          <p:spPr>
            <a:xfrm>
              <a:off x="741689" y="3613008"/>
              <a:ext cx="2992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Cloud Infrastructure</a:t>
              </a:r>
              <a:endPara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56BC94-44A9-2DE3-0793-EEFB1150C5B8}"/>
                </a:ext>
              </a:extLst>
            </p:cNvPr>
            <p:cNvSpPr txBox="1"/>
            <p:nvPr/>
          </p:nvSpPr>
          <p:spPr>
            <a:xfrm>
              <a:off x="581025" y="4429125"/>
              <a:ext cx="3219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AWS/Azure multi-region deployment with auto-scaling, load balancing, disaster recovery, and 99.99% uptime SLA</a:t>
              </a:r>
              <a:endParaRPr lang="en-IN" sz="1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79AC3C-4738-24DC-3782-09BD786DD35B}"/>
                </a:ext>
              </a:extLst>
            </p:cNvPr>
            <p:cNvSpPr txBox="1"/>
            <p:nvPr/>
          </p:nvSpPr>
          <p:spPr>
            <a:xfrm>
              <a:off x="1578505" y="5490031"/>
              <a:ext cx="124353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6366F1"/>
                  </a:solidFill>
                  <a:latin typeface="Bahnschrift" panose="020B0502040204020203" pitchFamily="34" charset="0"/>
                </a:rPr>
                <a:t>99.99%</a:t>
              </a:r>
            </a:p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" panose="020B0502040204020203" pitchFamily="34" charset="0"/>
                </a:rPr>
                <a:t>UPTIME SLA</a:t>
              </a:r>
              <a:endParaRPr lang="en-I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647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F051B6-AF4A-1E2C-00A7-5698C31A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5F31C-4E56-A0F1-E802-6EDE619E4F14}"/>
              </a:ext>
            </a:extLst>
          </p:cNvPr>
          <p:cNvSpPr/>
          <p:nvPr/>
        </p:nvSpPr>
        <p:spPr>
          <a:xfrm>
            <a:off x="1130300" y="1694260"/>
            <a:ext cx="9867900" cy="461665"/>
          </a:xfrm>
          <a:prstGeom prst="roundRect">
            <a:avLst>
              <a:gd name="adj" fmla="val 132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5D1B9-8DC1-C93E-BEDA-9F646C1E4BCF}"/>
              </a:ext>
            </a:extLst>
          </p:cNvPr>
          <p:cNvSpPr txBox="1"/>
          <p:nvPr/>
        </p:nvSpPr>
        <p:spPr>
          <a:xfrm>
            <a:off x="2744391" y="25400"/>
            <a:ext cx="670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Built For Compliance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59F5B-0F9C-3396-9AC8-C007FBC15BE1}"/>
              </a:ext>
            </a:extLst>
          </p:cNvPr>
          <p:cNvSpPr txBox="1"/>
          <p:nvPr/>
        </p:nvSpPr>
        <p:spPr>
          <a:xfrm>
            <a:off x="3778250" y="948730"/>
            <a:ext cx="463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Enterprise security &amp; regulatory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83D157-D7CD-4EE0-0F80-8AFB36D1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17522"/>
              </p:ext>
            </p:extLst>
          </p:nvPr>
        </p:nvGraphicFramePr>
        <p:xfrm>
          <a:off x="1139825" y="1783160"/>
          <a:ext cx="9867900" cy="22037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3580">
                  <a:extLst>
                    <a:ext uri="{9D8B030D-6E8A-4147-A177-3AD203B41FA5}">
                      <a16:colId xmlns:a16="http://schemas.microsoft.com/office/drawing/2014/main" val="3241467163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2863149966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967530559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3974749440"/>
                    </a:ext>
                  </a:extLst>
                </a:gridCol>
                <a:gridCol w="1973580">
                  <a:extLst>
                    <a:ext uri="{9D8B030D-6E8A-4147-A177-3AD203B41FA5}">
                      <a16:colId xmlns:a16="http://schemas.microsoft.com/office/drawing/2014/main" val="2564588702"/>
                    </a:ext>
                  </a:extLst>
                </a:gridCol>
              </a:tblGrid>
              <a:tr h="415324"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Standard</a:t>
                      </a:r>
                      <a:endParaRPr lang="en-IN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90564"/>
                  </a:ext>
                </a:extLst>
              </a:tr>
              <a:tr h="4153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PCI DSS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Level 1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304800">
                              <a:srgbClr val="93FFC4"/>
                            </a:glow>
                          </a:effectLst>
                          <a:latin typeface="Bahnschrift" panose="020B0502040204020203" pitchFamily="34" charset="0"/>
                        </a:rPr>
                        <a:t>CERTIFIED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304800">
                            <a:srgbClr val="93FFC4"/>
                          </a:glow>
                        </a:effectLst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Payment Data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Annual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66523"/>
                  </a:ext>
                </a:extLst>
              </a:tr>
              <a:tr h="4153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ISO 27001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Full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304800">
                              <a:srgbClr val="93FFC4"/>
                            </a:glow>
                          </a:effectLst>
                          <a:latin typeface="Bahnschrift" panose="020B0502040204020203" pitchFamily="34" charset="0"/>
                        </a:rPr>
                        <a:t>COMPLIANT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304800">
                            <a:srgbClr val="93FFC4"/>
                          </a:glow>
                        </a:effectLst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Security </a:t>
                      </a:r>
                      <a:r>
                        <a:rPr 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Mgmt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Ongoing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20152"/>
                  </a:ext>
                </a:extLst>
              </a:tr>
              <a:tr h="4153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GDPR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Complete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304800">
                              <a:srgbClr val="93FFC4"/>
                            </a:glow>
                          </a:effectLst>
                          <a:latin typeface="Bahnschrift" panose="020B0502040204020203" pitchFamily="34" charset="0"/>
                        </a:rPr>
                        <a:t>CERTIFIED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304800">
                            <a:srgbClr val="93FFC4"/>
                          </a:glow>
                        </a:effectLst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Data Privacy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Continuous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890718"/>
                  </a:ext>
                </a:extLst>
              </a:tr>
              <a:tr h="4153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SOC 2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Type II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>
                            <a:glow rad="304800">
                              <a:srgbClr val="93FFC4"/>
                            </a:glow>
                          </a:effectLst>
                          <a:latin typeface="Bahnschrift" panose="020B0502040204020203" pitchFamily="34" charset="0"/>
                        </a:rPr>
                        <a:t>AUDITED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glow rad="304800">
                            <a:srgbClr val="93FFC4"/>
                          </a:glow>
                        </a:effectLst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Operations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Quarterly</a:t>
                      </a:r>
                      <a:endParaRPr lang="en-I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997017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52D7F2-4708-EF05-949D-FFCAD4D7E0C4}"/>
              </a:ext>
            </a:extLst>
          </p:cNvPr>
          <p:cNvCxnSpPr>
            <a:cxnSpLocks/>
          </p:cNvCxnSpPr>
          <p:nvPr/>
        </p:nvCxnSpPr>
        <p:spPr>
          <a:xfrm>
            <a:off x="1139825" y="4791075"/>
            <a:ext cx="0" cy="11510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90FD6F3-5200-26E2-0D1C-384897BAD3D4}"/>
              </a:ext>
            </a:extLst>
          </p:cNvPr>
          <p:cNvSpPr txBox="1"/>
          <p:nvPr/>
        </p:nvSpPr>
        <p:spPr>
          <a:xfrm>
            <a:off x="1130300" y="4889521"/>
            <a:ext cx="11287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DATA SOURCE &amp; NOTES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All certifications maintained and updated continuously with dedicated compliance team monitoring regulatory changes</a:t>
            </a:r>
            <a:endParaRPr lang="en-IN" sz="1600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5F963D-453C-6264-C2C1-B53BD13EE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88" y="4085346"/>
            <a:ext cx="1478815" cy="733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0FFC1-3185-687E-AFE9-499E2D523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72175"/>
            <a:ext cx="1176308" cy="746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FB4C9C-A027-B71D-322A-9463A6767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37" y="4072175"/>
            <a:ext cx="1338263" cy="746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D2CF56-3EFA-3D4C-8D61-7073A0B80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05" y="4078760"/>
            <a:ext cx="1338263" cy="7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40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AF450-3063-0A40-F534-DDAC6203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31BDB-9ED8-FF35-8208-43A986041194}"/>
              </a:ext>
            </a:extLst>
          </p:cNvPr>
          <p:cNvSpPr txBox="1"/>
          <p:nvPr/>
        </p:nvSpPr>
        <p:spPr>
          <a:xfrm>
            <a:off x="2138161" y="-8323"/>
            <a:ext cx="7915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O</a:t>
            </a:r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UR PAYMENT GATEWAY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AD286-B68E-C48B-14D7-F62EABD537E8}"/>
              </a:ext>
            </a:extLst>
          </p:cNvPr>
          <p:cNvSpPr txBox="1"/>
          <p:nvPr/>
        </p:nvSpPr>
        <p:spPr>
          <a:xfrm>
            <a:off x="4598467" y="771144"/>
            <a:ext cx="2995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Customizable And Future-rich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7293D7D-F5CD-1C9B-778C-4B10C225CC95}"/>
              </a:ext>
            </a:extLst>
          </p:cNvPr>
          <p:cNvGrpSpPr/>
          <p:nvPr/>
        </p:nvGrpSpPr>
        <p:grpSpPr>
          <a:xfrm>
            <a:off x="372341" y="1464403"/>
            <a:ext cx="11145543" cy="3944112"/>
            <a:chOff x="482069" y="2152487"/>
            <a:chExt cx="11145543" cy="394411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8FB1FF0-B5F2-EC3B-CFAE-72202DBCFA55}"/>
                </a:ext>
              </a:extLst>
            </p:cNvPr>
            <p:cNvGrpSpPr/>
            <p:nvPr/>
          </p:nvGrpSpPr>
          <p:grpSpPr>
            <a:xfrm>
              <a:off x="482069" y="2155535"/>
              <a:ext cx="3312183" cy="1785529"/>
              <a:chOff x="406400" y="1668860"/>
              <a:chExt cx="5130800" cy="494784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F919545D-250A-4D8D-3E2B-1023B0D120EE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C299E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24E08D66-0CF6-6182-0911-4F356A7A10BF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34B83FB-863F-E2BB-7EC1-C916EAA623B1}"/>
                </a:ext>
              </a:extLst>
            </p:cNvPr>
            <p:cNvGrpSpPr/>
            <p:nvPr/>
          </p:nvGrpSpPr>
          <p:grpSpPr>
            <a:xfrm>
              <a:off x="4281350" y="2155534"/>
              <a:ext cx="3312183" cy="1785529"/>
              <a:chOff x="406400" y="1668860"/>
              <a:chExt cx="5130800" cy="494784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DB094678-E921-24C2-5530-194B708DB1D0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0CA6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74A8871-601F-7783-EB8C-B4455CF6351F}"/>
                  </a:ext>
                </a:extLst>
              </p:cNvPr>
              <p:cNvSpPr/>
              <p:nvPr/>
            </p:nvSpPr>
            <p:spPr>
              <a:xfrm>
                <a:off x="406400" y="1770459"/>
                <a:ext cx="5130800" cy="4846241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FC502C-F8A7-3F37-1497-8AEC0080DE98}"/>
                </a:ext>
              </a:extLst>
            </p:cNvPr>
            <p:cNvGrpSpPr/>
            <p:nvPr/>
          </p:nvGrpSpPr>
          <p:grpSpPr>
            <a:xfrm>
              <a:off x="482069" y="4311070"/>
              <a:ext cx="3312183" cy="1785529"/>
              <a:chOff x="406400" y="1668860"/>
              <a:chExt cx="5130800" cy="494784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00F04CCF-F6AB-9191-DB07-DE803A26E264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FA38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4CFB320B-8E5A-7A19-190F-7F319909B671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25D4321-6592-ED16-B663-1116E9D3B795}"/>
                </a:ext>
              </a:extLst>
            </p:cNvPr>
            <p:cNvGrpSpPr/>
            <p:nvPr/>
          </p:nvGrpSpPr>
          <p:grpSpPr>
            <a:xfrm>
              <a:off x="4292069" y="4301327"/>
              <a:ext cx="3312183" cy="1785529"/>
              <a:chOff x="406400" y="1668860"/>
              <a:chExt cx="5130800" cy="494784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20D1161-E68F-7102-989B-90F1674D0AF1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9760B62-06A8-2218-2EBD-522E057021F8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FA9F492-7E21-775C-15F9-33E49EBA5E7B}"/>
                </a:ext>
              </a:extLst>
            </p:cNvPr>
            <p:cNvGrpSpPr/>
            <p:nvPr/>
          </p:nvGrpSpPr>
          <p:grpSpPr>
            <a:xfrm>
              <a:off x="8315429" y="2152487"/>
              <a:ext cx="3312183" cy="1785529"/>
              <a:chOff x="406400" y="1668860"/>
              <a:chExt cx="5130800" cy="494784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786ACCA-CE5C-5EC0-4396-16AD6C7B31B7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8CD2381-54E7-F4CE-0189-63FC66CAB0E7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BE9294-3613-543E-95BD-5778289B77EE}"/>
                </a:ext>
              </a:extLst>
            </p:cNvPr>
            <p:cNvGrpSpPr/>
            <p:nvPr/>
          </p:nvGrpSpPr>
          <p:grpSpPr>
            <a:xfrm>
              <a:off x="8306285" y="4310471"/>
              <a:ext cx="3312183" cy="1785529"/>
              <a:chOff x="406400" y="1668860"/>
              <a:chExt cx="5130800" cy="494784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1B15133-C84A-D5D0-B284-6F5291A52EE9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A8639F2-EA2C-2D9B-009A-6E5B82EE7AB3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25F9DE-C80F-C1B6-B8E7-82B9D6962401}"/>
                </a:ext>
              </a:extLst>
            </p:cNvPr>
            <p:cNvSpPr txBox="1"/>
            <p:nvPr/>
          </p:nvSpPr>
          <p:spPr>
            <a:xfrm>
              <a:off x="564388" y="2239545"/>
              <a:ext cx="2523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299E1"/>
                  </a:solidFill>
                  <a:latin typeface="Bahnschrift" panose="020B0502040204020203" pitchFamily="34" charset="0"/>
                </a:rPr>
                <a:t>Integration Superpower</a:t>
              </a:r>
              <a:endParaRPr lang="en-IN" sz="2400" dirty="0">
                <a:solidFill>
                  <a:srgbClr val="C299E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AF63AD-EFF9-CFFD-0847-5545D4156B01}"/>
                </a:ext>
              </a:extLst>
            </p:cNvPr>
            <p:cNvSpPr txBox="1"/>
            <p:nvPr/>
          </p:nvSpPr>
          <p:spPr>
            <a:xfrm>
              <a:off x="564388" y="3255882"/>
              <a:ext cx="28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 to acquirers faster</a:t>
              </a:r>
              <a:endParaRPr lang="en-IN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37D769-CA9C-AF66-C504-8F5AC3572735}"/>
                </a:ext>
              </a:extLst>
            </p:cNvPr>
            <p:cNvSpPr txBox="1"/>
            <p:nvPr/>
          </p:nvSpPr>
          <p:spPr>
            <a:xfrm>
              <a:off x="4410964" y="2232586"/>
              <a:ext cx="2154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CA6E9"/>
                  </a:solidFill>
                  <a:latin typeface="Bahnschrift" panose="020B0502040204020203" pitchFamily="34" charset="0"/>
                </a:rPr>
                <a:t>Responsive User Interface</a:t>
              </a:r>
              <a:endParaRPr lang="en-IN" sz="2400" dirty="0">
                <a:solidFill>
                  <a:srgbClr val="0CA6E9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F2B3B3C-8723-BCB0-BE27-FC9B98C37332}"/>
                </a:ext>
              </a:extLst>
            </p:cNvPr>
            <p:cNvSpPr txBox="1"/>
            <p:nvPr/>
          </p:nvSpPr>
          <p:spPr>
            <a:xfrm>
              <a:off x="4410964" y="3239181"/>
              <a:ext cx="2049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Built for any device</a:t>
              </a:r>
              <a:endParaRPr lang="en-IN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C9F282-983C-08C1-02F1-692E855AFE5A}"/>
                </a:ext>
              </a:extLst>
            </p:cNvPr>
            <p:cNvSpPr txBox="1"/>
            <p:nvPr/>
          </p:nvSpPr>
          <p:spPr>
            <a:xfrm>
              <a:off x="8449564" y="2239544"/>
              <a:ext cx="2154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92D050"/>
                  </a:solidFill>
                  <a:latin typeface="Bahnschrift" panose="020B0502040204020203" pitchFamily="34" charset="0"/>
                </a:rPr>
                <a:t>End-to-end Encryption</a:t>
              </a:r>
              <a:endParaRPr lang="en-IN" sz="2400" dirty="0">
                <a:solidFill>
                  <a:srgbClr val="92D05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5169B0-F314-610A-29A7-524F86A8B0B0}"/>
                </a:ext>
              </a:extLst>
            </p:cNvPr>
            <p:cNvSpPr txBox="1"/>
            <p:nvPr/>
          </p:nvSpPr>
          <p:spPr>
            <a:xfrm>
              <a:off x="8449564" y="3179139"/>
              <a:ext cx="2049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SSL/TLS Security</a:t>
              </a:r>
              <a:endParaRPr lang="en-IN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6714F97-6EA7-ADF1-8F4A-34628643D868}"/>
                </a:ext>
              </a:extLst>
            </p:cNvPr>
            <p:cNvSpPr txBox="1"/>
            <p:nvPr/>
          </p:nvSpPr>
          <p:spPr>
            <a:xfrm>
              <a:off x="564388" y="4390570"/>
              <a:ext cx="2154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38FA"/>
                  </a:solidFill>
                  <a:latin typeface="Bahnschrift" panose="020B0502040204020203" pitchFamily="34" charset="0"/>
                </a:rPr>
                <a:t>Real-Time Analytics</a:t>
              </a:r>
              <a:endParaRPr lang="en-IN" sz="2400" dirty="0">
                <a:solidFill>
                  <a:srgbClr val="FA38F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F0AC56-3F54-C000-EFD6-4B0FEFFAEC1A}"/>
                </a:ext>
              </a:extLst>
            </p:cNvPr>
            <p:cNvSpPr txBox="1"/>
            <p:nvPr/>
          </p:nvSpPr>
          <p:spPr>
            <a:xfrm>
              <a:off x="564388" y="5406907"/>
              <a:ext cx="286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Monitor Transactions</a:t>
              </a:r>
              <a:endParaRPr lang="en-IN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84D80A-9CD5-872C-4F63-A2DDA76801AE}"/>
                </a:ext>
              </a:extLst>
            </p:cNvPr>
            <p:cNvSpPr txBox="1"/>
            <p:nvPr/>
          </p:nvSpPr>
          <p:spPr>
            <a:xfrm>
              <a:off x="4406364" y="4390569"/>
              <a:ext cx="2154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55A11"/>
                  </a:solidFill>
                  <a:latin typeface="Bahnschrift" panose="020B0502040204020203" pitchFamily="34" charset="0"/>
                </a:rPr>
                <a:t>Multi-Currency</a:t>
              </a:r>
              <a:endParaRPr lang="en-IN" sz="2400" dirty="0">
                <a:solidFill>
                  <a:srgbClr val="C55A11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2BF31D-1F4F-AAC9-E24F-0CB07A489BAC}"/>
                </a:ext>
              </a:extLst>
            </p:cNvPr>
            <p:cNvSpPr txBox="1"/>
            <p:nvPr/>
          </p:nvSpPr>
          <p:spPr>
            <a:xfrm>
              <a:off x="4406364" y="5387432"/>
              <a:ext cx="2387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Global Card Support</a:t>
              </a:r>
              <a:endParaRPr lang="en-IN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8BF9485-2832-EC90-A345-AA1291290DA2}"/>
                </a:ext>
              </a:extLst>
            </p:cNvPr>
            <p:cNvSpPr txBox="1"/>
            <p:nvPr/>
          </p:nvSpPr>
          <p:spPr>
            <a:xfrm>
              <a:off x="8449564" y="4390569"/>
              <a:ext cx="19105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  <a:latin typeface="Bahnschrift" panose="020B0502040204020203" pitchFamily="34" charset="0"/>
                </a:rPr>
                <a:t>Pay-in &amp; Pay-out</a:t>
              </a:r>
              <a:endParaRPr lang="en-IN" sz="2400" dirty="0">
                <a:solidFill>
                  <a:srgbClr val="7030A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F12516-787F-46CA-1E48-A60B8E7F0A26}"/>
                </a:ext>
              </a:extLst>
            </p:cNvPr>
            <p:cNvSpPr txBox="1"/>
            <p:nvPr/>
          </p:nvSpPr>
          <p:spPr>
            <a:xfrm>
              <a:off x="8449564" y="5387432"/>
              <a:ext cx="2687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Deposits, Refunds, &amp; More</a:t>
              </a:r>
              <a:endParaRPr lang="en-IN" dirty="0"/>
            </a:p>
          </p:txBody>
        </p:sp>
        <p:pic>
          <p:nvPicPr>
            <p:cNvPr id="63" name="Graphic 62" descr="Playbook with solid fill">
              <a:extLst>
                <a:ext uri="{FF2B5EF4-FFF2-40B4-BE49-F238E27FC236}">
                  <a16:creationId xmlns:a16="http://schemas.microsoft.com/office/drawing/2014/main" id="{C02EEDF9-ED8A-C1E7-12E7-A0EC7D8F0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13251" y="2218368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Connections with solid fill">
              <a:extLst>
                <a:ext uri="{FF2B5EF4-FFF2-40B4-BE49-F238E27FC236}">
                  <a16:creationId xmlns:a16="http://schemas.microsoft.com/office/drawing/2014/main" id="{7B8738E5-CD25-FAB3-440A-AFB20DF8F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6032" y="2218368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Lock with solid fill">
              <a:extLst>
                <a:ext uri="{FF2B5EF4-FFF2-40B4-BE49-F238E27FC236}">
                  <a16:creationId xmlns:a16="http://schemas.microsoft.com/office/drawing/2014/main" id="{AD6D5569-603B-1EE4-76B8-330EF8597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55224" y="2160532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Coins with solid fill">
              <a:extLst>
                <a:ext uri="{FF2B5EF4-FFF2-40B4-BE49-F238E27FC236}">
                  <a16:creationId xmlns:a16="http://schemas.microsoft.com/office/drawing/2014/main" id="{AF48F695-A0E2-68CC-42CF-7B524774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53685" y="4390099"/>
              <a:ext cx="914400" cy="914400"/>
            </a:xfrm>
            <a:prstGeom prst="rect">
              <a:avLst/>
            </a:prstGeom>
          </p:spPr>
        </p:pic>
        <p:pic>
          <p:nvPicPr>
            <p:cNvPr id="71" name="Graphic 70" descr="Statistics with solid fill">
              <a:extLst>
                <a:ext uri="{FF2B5EF4-FFF2-40B4-BE49-F238E27FC236}">
                  <a16:creationId xmlns:a16="http://schemas.microsoft.com/office/drawing/2014/main" id="{011B134B-6C5C-3613-7410-559A888E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630932" y="4420121"/>
              <a:ext cx="914400" cy="914400"/>
            </a:xfrm>
            <a:prstGeom prst="rect">
              <a:avLst/>
            </a:prstGeom>
          </p:spPr>
        </p:pic>
        <p:pic>
          <p:nvPicPr>
            <p:cNvPr id="73" name="Graphic 72" descr="Money with solid fill">
              <a:extLst>
                <a:ext uri="{FF2B5EF4-FFF2-40B4-BE49-F238E27FC236}">
                  <a16:creationId xmlns:a16="http://schemas.microsoft.com/office/drawing/2014/main" id="{AF07DD2D-68A8-626E-50B9-142CF842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03992" y="4348867"/>
              <a:ext cx="914400" cy="9144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428024-58E8-26B3-3DBA-5491666E7C51}"/>
              </a:ext>
            </a:extLst>
          </p:cNvPr>
          <p:cNvGrpSpPr/>
          <p:nvPr/>
        </p:nvGrpSpPr>
        <p:grpSpPr>
          <a:xfrm>
            <a:off x="372341" y="5511355"/>
            <a:ext cx="6880132" cy="1151001"/>
            <a:chOff x="261332" y="5530378"/>
            <a:chExt cx="6880132" cy="115100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81360B6-DB3C-6AFF-E15B-3E2920209A31}"/>
                </a:ext>
              </a:extLst>
            </p:cNvPr>
            <p:cNvSpPr txBox="1"/>
            <p:nvPr/>
          </p:nvSpPr>
          <p:spPr>
            <a:xfrm>
              <a:off x="261332" y="5640580"/>
              <a:ext cx="608914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OUR USP: Integration Made Easy</a:t>
              </a:r>
            </a:p>
            <a:p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We help you kick start your business</a:t>
              </a:r>
              <a:endPara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pic>
          <p:nvPicPr>
            <p:cNvPr id="76" name="Graphic 75" descr="Puzzle pieces with solid fill">
              <a:extLst>
                <a:ext uri="{FF2B5EF4-FFF2-40B4-BE49-F238E27FC236}">
                  <a16:creationId xmlns:a16="http://schemas.microsoft.com/office/drawing/2014/main" id="{C8EE2B93-19B8-1AFB-D16B-E2E4C43DE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27064" y="5648834"/>
              <a:ext cx="914400" cy="914400"/>
            </a:xfrm>
            <a:prstGeom prst="rect">
              <a:avLst/>
            </a:prstGeom>
          </p:spPr>
        </p:pic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F742FD-AEB7-6429-FD7F-11B965155220}"/>
                </a:ext>
              </a:extLst>
            </p:cNvPr>
            <p:cNvCxnSpPr>
              <a:cxnSpLocks/>
            </p:cNvCxnSpPr>
            <p:nvPr/>
          </p:nvCxnSpPr>
          <p:spPr>
            <a:xfrm>
              <a:off x="263021" y="5530378"/>
              <a:ext cx="0" cy="11510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136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644C7-C508-E74A-93EF-36954752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6004A8-F1D2-2C33-F604-B25308614ED7}"/>
              </a:ext>
            </a:extLst>
          </p:cNvPr>
          <p:cNvSpPr txBox="1"/>
          <p:nvPr/>
        </p:nvSpPr>
        <p:spPr>
          <a:xfrm>
            <a:off x="3386932" y="25400"/>
            <a:ext cx="5418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Deployment Plan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B5A25-CF4B-5502-7978-D2D5619E3EC1}"/>
              </a:ext>
            </a:extLst>
          </p:cNvPr>
          <p:cNvSpPr txBox="1"/>
          <p:nvPr/>
        </p:nvSpPr>
        <p:spPr>
          <a:xfrm>
            <a:off x="4560887" y="948730"/>
            <a:ext cx="307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Fast Track To Market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DF35EE-0D4B-5E4C-67A5-DA63C203BD20}"/>
              </a:ext>
            </a:extLst>
          </p:cNvPr>
          <p:cNvGrpSpPr/>
          <p:nvPr/>
        </p:nvGrpSpPr>
        <p:grpSpPr>
          <a:xfrm>
            <a:off x="0" y="2967335"/>
            <a:ext cx="12192000" cy="717509"/>
            <a:chOff x="0" y="2967335"/>
            <a:chExt cx="12192000" cy="7175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01ACE2-49B0-29A1-92BC-D76524397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90556" y="2970963"/>
              <a:ext cx="681892" cy="71388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511888-4770-A77B-E1DC-CD69F233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59738" y="2972197"/>
              <a:ext cx="681892" cy="69979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D786FC2-8119-3B9C-210E-184EA289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rcRect l="1147" t="871" r="1147" b="871"/>
            <a:stretch>
              <a:fillRect/>
            </a:stretch>
          </p:blipFill>
          <p:spPr>
            <a:xfrm>
              <a:off x="5760305" y="2967335"/>
              <a:ext cx="701612" cy="69979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96FBE3-8E13-2172-D968-5DFCEDB64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72746" y="2967335"/>
              <a:ext cx="701612" cy="69789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B0AEFE-3C8E-BEAB-A8F7-EDE380F5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85187" y="2971914"/>
              <a:ext cx="701612" cy="69789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94E59F-81EE-3C45-DA77-117DF269E98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0" y="3316280"/>
              <a:ext cx="1390556" cy="11624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64972F-3E8C-F0E6-2492-C03EA63D7317}"/>
                </a:ext>
              </a:extLst>
            </p:cNvPr>
            <p:cNvCxnSpPr>
              <a:cxnSpLocks/>
            </p:cNvCxnSpPr>
            <p:nvPr/>
          </p:nvCxnSpPr>
          <p:spPr>
            <a:xfrm>
              <a:off x="2056755" y="3316280"/>
              <a:ext cx="1510829" cy="950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A200D28-6E7C-2931-EF4C-238A2027B807}"/>
                </a:ext>
              </a:extLst>
            </p:cNvPr>
            <p:cNvCxnSpPr>
              <a:cxnSpLocks/>
            </p:cNvCxnSpPr>
            <p:nvPr/>
          </p:nvCxnSpPr>
          <p:spPr>
            <a:xfrm>
              <a:off x="6461917" y="3316280"/>
              <a:ext cx="1510829" cy="950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B11A2AD-9DC4-EEB5-9273-D22FE65A3A2A}"/>
                </a:ext>
              </a:extLst>
            </p:cNvPr>
            <p:cNvCxnSpPr>
              <a:cxnSpLocks/>
            </p:cNvCxnSpPr>
            <p:nvPr/>
          </p:nvCxnSpPr>
          <p:spPr>
            <a:xfrm>
              <a:off x="8674358" y="3326760"/>
              <a:ext cx="1510829" cy="950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35AD77D-3B4D-CDB6-9C23-F7C66AA5D300}"/>
                </a:ext>
              </a:extLst>
            </p:cNvPr>
            <p:cNvCxnSpPr>
              <a:cxnSpLocks/>
            </p:cNvCxnSpPr>
            <p:nvPr/>
          </p:nvCxnSpPr>
          <p:spPr>
            <a:xfrm>
              <a:off x="4233783" y="3315330"/>
              <a:ext cx="1510829" cy="950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0FBAF26-4682-2A93-662E-7E487A6551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86799" y="3315330"/>
              <a:ext cx="1305201" cy="11430"/>
            </a:xfrm>
            <a:prstGeom prst="line">
              <a:avLst/>
            </a:prstGeom>
            <a:ln w="508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590492-8AE5-8CD0-9686-AC4F61F75C1C}"/>
              </a:ext>
            </a:extLst>
          </p:cNvPr>
          <p:cNvGrpSpPr/>
          <p:nvPr/>
        </p:nvGrpSpPr>
        <p:grpSpPr>
          <a:xfrm>
            <a:off x="726614" y="3794613"/>
            <a:ext cx="2009775" cy="2526050"/>
            <a:chOff x="695324" y="3829050"/>
            <a:chExt cx="2009775" cy="252605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BC31DC9-9C04-4D55-F666-E5F281C7A8CC}"/>
                </a:ext>
              </a:extLst>
            </p:cNvPr>
            <p:cNvSpPr/>
            <p:nvPr/>
          </p:nvSpPr>
          <p:spPr>
            <a:xfrm>
              <a:off x="695324" y="3829050"/>
              <a:ext cx="2009775" cy="25260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522A337-7A08-FFAA-5B93-545EA8EEE193}"/>
                </a:ext>
              </a:extLst>
            </p:cNvPr>
            <p:cNvSpPr/>
            <p:nvPr/>
          </p:nvSpPr>
          <p:spPr>
            <a:xfrm>
              <a:off x="728211" y="3914775"/>
              <a:ext cx="1944000" cy="24058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296000"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AE6723-C605-1B37-6D87-8055EFA1C40B}"/>
              </a:ext>
            </a:extLst>
          </p:cNvPr>
          <p:cNvGrpSpPr/>
          <p:nvPr/>
        </p:nvGrpSpPr>
        <p:grpSpPr>
          <a:xfrm>
            <a:off x="5106223" y="3767333"/>
            <a:ext cx="2009775" cy="2526050"/>
            <a:chOff x="695324" y="3829050"/>
            <a:chExt cx="2009775" cy="252605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7E02976-1C16-0787-75AE-45682A6B4FFD}"/>
                </a:ext>
              </a:extLst>
            </p:cNvPr>
            <p:cNvSpPr/>
            <p:nvPr/>
          </p:nvSpPr>
          <p:spPr>
            <a:xfrm>
              <a:off x="695324" y="3829050"/>
              <a:ext cx="2009775" cy="25260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17A579A-1FDF-7DB9-05BD-5B720DAD20C7}"/>
                </a:ext>
              </a:extLst>
            </p:cNvPr>
            <p:cNvSpPr/>
            <p:nvPr/>
          </p:nvSpPr>
          <p:spPr>
            <a:xfrm>
              <a:off x="728211" y="3914775"/>
              <a:ext cx="1944000" cy="24058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296000"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034DFF-73F9-7934-D9F4-F36A836D9E78}"/>
              </a:ext>
            </a:extLst>
          </p:cNvPr>
          <p:cNvGrpSpPr/>
          <p:nvPr/>
        </p:nvGrpSpPr>
        <p:grpSpPr>
          <a:xfrm>
            <a:off x="7318664" y="3820257"/>
            <a:ext cx="2009775" cy="2083313"/>
            <a:chOff x="695324" y="3829050"/>
            <a:chExt cx="2009775" cy="2526050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A7B91C63-752F-A329-E25C-3BDD26841102}"/>
                </a:ext>
              </a:extLst>
            </p:cNvPr>
            <p:cNvSpPr/>
            <p:nvPr/>
          </p:nvSpPr>
          <p:spPr>
            <a:xfrm>
              <a:off x="695324" y="3829050"/>
              <a:ext cx="2009775" cy="25260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F1DC954-64A1-931C-BFB3-1AFB6F8D5869}"/>
                </a:ext>
              </a:extLst>
            </p:cNvPr>
            <p:cNvSpPr/>
            <p:nvPr/>
          </p:nvSpPr>
          <p:spPr>
            <a:xfrm>
              <a:off x="728211" y="3914775"/>
              <a:ext cx="1944000" cy="24058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296000"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BCB2E4-9539-45C7-E284-AC09B325C17B}"/>
              </a:ext>
            </a:extLst>
          </p:cNvPr>
          <p:cNvGrpSpPr/>
          <p:nvPr/>
        </p:nvGrpSpPr>
        <p:grpSpPr>
          <a:xfrm>
            <a:off x="9495550" y="3820257"/>
            <a:ext cx="2009775" cy="2083313"/>
            <a:chOff x="695324" y="3829050"/>
            <a:chExt cx="2009775" cy="252605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47088BD-56F9-E3F9-5BD9-EE768FD770D8}"/>
                </a:ext>
              </a:extLst>
            </p:cNvPr>
            <p:cNvSpPr/>
            <p:nvPr/>
          </p:nvSpPr>
          <p:spPr>
            <a:xfrm>
              <a:off x="695324" y="3829050"/>
              <a:ext cx="2009775" cy="25260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2E98A1AD-36F4-AE82-0BB4-E0A83529C73A}"/>
                </a:ext>
              </a:extLst>
            </p:cNvPr>
            <p:cNvSpPr/>
            <p:nvPr/>
          </p:nvSpPr>
          <p:spPr>
            <a:xfrm>
              <a:off x="728211" y="3914775"/>
              <a:ext cx="1944000" cy="24058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296000"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F86F6F-6B1A-1BC8-9FB7-63ECB8420A4C}"/>
              </a:ext>
            </a:extLst>
          </p:cNvPr>
          <p:cNvGrpSpPr/>
          <p:nvPr/>
        </p:nvGrpSpPr>
        <p:grpSpPr>
          <a:xfrm>
            <a:off x="2896449" y="3794613"/>
            <a:ext cx="2009775" cy="2111807"/>
            <a:chOff x="695324" y="3829050"/>
            <a:chExt cx="2009775" cy="2526050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1362BB4-D8FD-83EE-E47E-EEF334BC5E23}"/>
                </a:ext>
              </a:extLst>
            </p:cNvPr>
            <p:cNvSpPr/>
            <p:nvPr/>
          </p:nvSpPr>
          <p:spPr>
            <a:xfrm>
              <a:off x="695324" y="3829050"/>
              <a:ext cx="2009775" cy="25260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A2AA6D4-4A5F-E626-D510-B8699D6DDF23}"/>
                </a:ext>
              </a:extLst>
            </p:cNvPr>
            <p:cNvSpPr/>
            <p:nvPr/>
          </p:nvSpPr>
          <p:spPr>
            <a:xfrm>
              <a:off x="728211" y="3914775"/>
              <a:ext cx="1944000" cy="24058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296000" rtlCol="0" anchor="ctr"/>
            <a:lstStyle/>
            <a:p>
              <a:pPr algn="ctr"/>
              <a:endParaRPr lang="en-IN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2F15949-331E-B1F0-AAA8-9AD2840FFE88}"/>
              </a:ext>
            </a:extLst>
          </p:cNvPr>
          <p:cNvSpPr txBox="1"/>
          <p:nvPr/>
        </p:nvSpPr>
        <p:spPr>
          <a:xfrm>
            <a:off x="770289" y="4028927"/>
            <a:ext cx="188248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66F1"/>
                </a:solidFill>
              </a:rPr>
              <a:t>WEEK 1-2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Initial Setup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1400" dirty="0"/>
              <a:t>Account Creation,</a:t>
            </a:r>
          </a:p>
          <a:p>
            <a:pPr algn="ctr"/>
            <a:r>
              <a:rPr lang="en-US" sz="1400" dirty="0"/>
              <a:t>Requirement analysis,</a:t>
            </a:r>
          </a:p>
          <a:p>
            <a:pPr algn="ctr"/>
            <a:r>
              <a:rPr lang="en-US" sz="1400" dirty="0"/>
              <a:t>Technical consultation</a:t>
            </a:r>
          </a:p>
          <a:p>
            <a:pPr algn="ctr"/>
            <a:r>
              <a:rPr lang="en-US" sz="1400" dirty="0"/>
              <a:t>And platform</a:t>
            </a:r>
          </a:p>
          <a:p>
            <a:pPr algn="ctr"/>
            <a:r>
              <a:rPr lang="en-US" sz="1400" dirty="0"/>
              <a:t>Configuration setup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98727B-F057-30DF-FC5B-6C7558D1FD18}"/>
              </a:ext>
            </a:extLst>
          </p:cNvPr>
          <p:cNvSpPr txBox="1"/>
          <p:nvPr/>
        </p:nvSpPr>
        <p:spPr>
          <a:xfrm>
            <a:off x="2863561" y="4033684"/>
            <a:ext cx="210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66F1"/>
                </a:solidFill>
              </a:rPr>
              <a:t>WEEK 3-4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Integration Phase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1400" dirty="0"/>
              <a:t>API integration, custom</a:t>
            </a:r>
          </a:p>
          <a:p>
            <a:pPr algn="ctr"/>
            <a:r>
              <a:rPr lang="en-US" sz="1400" dirty="0"/>
              <a:t>Branding implementation,</a:t>
            </a:r>
          </a:p>
          <a:p>
            <a:pPr algn="ctr"/>
            <a:r>
              <a:rPr lang="en-US" sz="1400" dirty="0"/>
              <a:t>Security configuration</a:t>
            </a:r>
          </a:p>
          <a:p>
            <a:pPr algn="ctr"/>
            <a:r>
              <a:rPr lang="en-US" sz="1400" dirty="0"/>
              <a:t>And testing protocols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CD011E-5A79-7F19-7331-812F7C45160F}"/>
              </a:ext>
            </a:extLst>
          </p:cNvPr>
          <p:cNvSpPr txBox="1"/>
          <p:nvPr/>
        </p:nvSpPr>
        <p:spPr>
          <a:xfrm>
            <a:off x="5066993" y="4033684"/>
            <a:ext cx="210086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66F1"/>
                </a:solidFill>
              </a:rPr>
              <a:t>WEEK 5-6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Testing &amp; QA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1400" dirty="0"/>
              <a:t>Comprehensive testing</a:t>
            </a:r>
          </a:p>
          <a:p>
            <a:pPr algn="ctr"/>
            <a:r>
              <a:rPr lang="en-US" sz="1400" dirty="0"/>
              <a:t>Security audits,</a:t>
            </a:r>
          </a:p>
          <a:p>
            <a:pPr algn="ctr"/>
            <a:r>
              <a:rPr lang="en-US" sz="1400" dirty="0"/>
              <a:t>Performance optimization</a:t>
            </a:r>
          </a:p>
          <a:p>
            <a:pPr algn="ctr"/>
            <a:r>
              <a:rPr lang="en-US" sz="1400" dirty="0"/>
              <a:t>And user acceptance</a:t>
            </a:r>
          </a:p>
          <a:p>
            <a:pPr algn="ctr"/>
            <a:r>
              <a:rPr lang="en-US" sz="1400" dirty="0"/>
              <a:t>testing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4A0C77-11EB-6B0E-41C7-9AB12E2BEBA6}"/>
              </a:ext>
            </a:extLst>
          </p:cNvPr>
          <p:cNvSpPr txBox="1"/>
          <p:nvPr/>
        </p:nvSpPr>
        <p:spPr>
          <a:xfrm>
            <a:off x="7289216" y="4033684"/>
            <a:ext cx="210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66F1"/>
                </a:solidFill>
              </a:rPr>
              <a:t>WEEK 7-8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Deployment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1400" dirty="0"/>
              <a:t>Production deployment,</a:t>
            </a:r>
          </a:p>
          <a:p>
            <a:pPr algn="ctr"/>
            <a:r>
              <a:rPr lang="en-US" sz="1400" dirty="0"/>
              <a:t>Staff training,</a:t>
            </a:r>
          </a:p>
          <a:p>
            <a:pPr algn="ctr"/>
            <a:r>
              <a:rPr lang="en-US" sz="1400" dirty="0"/>
              <a:t>Documentation delivery</a:t>
            </a:r>
          </a:p>
          <a:p>
            <a:pPr algn="ctr"/>
            <a:r>
              <a:rPr lang="en-US" sz="1400" dirty="0"/>
              <a:t>And go-live support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03861A4-FDE0-6588-86F5-D401ED6D015A}"/>
              </a:ext>
            </a:extLst>
          </p:cNvPr>
          <p:cNvSpPr txBox="1"/>
          <p:nvPr/>
        </p:nvSpPr>
        <p:spPr>
          <a:xfrm>
            <a:off x="9450003" y="4033684"/>
            <a:ext cx="2100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6366F1"/>
                </a:solidFill>
              </a:rPr>
              <a:t>WEEK 9+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Support</a:t>
            </a:r>
          </a:p>
          <a:p>
            <a:pPr algn="ctr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1400" dirty="0"/>
              <a:t>Ongoing monitoring,</a:t>
            </a:r>
          </a:p>
          <a:p>
            <a:pPr algn="ctr"/>
            <a:r>
              <a:rPr lang="en-US" sz="1400" dirty="0"/>
              <a:t>Maintenance, updates</a:t>
            </a:r>
          </a:p>
          <a:p>
            <a:pPr algn="ctr"/>
            <a:r>
              <a:rPr lang="en-US" sz="1400" dirty="0"/>
              <a:t>And dedicated customer</a:t>
            </a:r>
          </a:p>
          <a:p>
            <a:pPr algn="ctr"/>
            <a:r>
              <a:rPr lang="en-US" sz="1400" dirty="0"/>
              <a:t>Success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2892735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5" grpId="0"/>
      <p:bldP spid="56" grpId="0"/>
      <p:bldP spid="57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615A0-0837-FA2B-53A9-594B0E312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243B8-6C80-CB29-F87C-9CBA5F590769}"/>
              </a:ext>
            </a:extLst>
          </p:cNvPr>
          <p:cNvSpPr txBox="1"/>
          <p:nvPr/>
        </p:nvSpPr>
        <p:spPr>
          <a:xfrm>
            <a:off x="3691922" y="25400"/>
            <a:ext cx="4808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Target Markets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0132E-2B6B-AADC-8169-AFDED6B1E20A}"/>
              </a:ext>
            </a:extLst>
          </p:cNvPr>
          <p:cNvSpPr txBox="1"/>
          <p:nvPr/>
        </p:nvSpPr>
        <p:spPr>
          <a:xfrm>
            <a:off x="4098925" y="948730"/>
            <a:ext cx="399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Strategic B2B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BAEFB-4882-EEAC-75AC-71971BB3E62D}"/>
              </a:ext>
            </a:extLst>
          </p:cNvPr>
          <p:cNvSpPr txBox="1"/>
          <p:nvPr/>
        </p:nvSpPr>
        <p:spPr>
          <a:xfrm>
            <a:off x="777240" y="2093976"/>
            <a:ext cx="258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Primary Markets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193A6E-1668-0724-EBE8-A20F454E1747}"/>
              </a:ext>
            </a:extLst>
          </p:cNvPr>
          <p:cNvCxnSpPr>
            <a:cxnSpLocks/>
          </p:cNvCxnSpPr>
          <p:nvPr/>
        </p:nvCxnSpPr>
        <p:spPr>
          <a:xfrm>
            <a:off x="868680" y="2555641"/>
            <a:ext cx="6309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503101-47D5-0284-1F92-25B1DB6F3035}"/>
              </a:ext>
            </a:extLst>
          </p:cNvPr>
          <p:cNvSpPr txBox="1"/>
          <p:nvPr/>
        </p:nvSpPr>
        <p:spPr>
          <a:xfrm>
            <a:off x="777240" y="2619649"/>
            <a:ext cx="196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Core Target Segments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D549B9-B3A9-FED6-4AC3-EB4BF9EC6FC9}"/>
              </a:ext>
            </a:extLst>
          </p:cNvPr>
          <p:cNvGrpSpPr/>
          <p:nvPr/>
        </p:nvGrpSpPr>
        <p:grpSpPr>
          <a:xfrm>
            <a:off x="868680" y="3163822"/>
            <a:ext cx="4946904" cy="1517032"/>
            <a:chOff x="868680" y="3163822"/>
            <a:chExt cx="5227320" cy="151703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4AB4F0-2F00-03EB-4BDC-187EEFC97D7D}"/>
                </a:ext>
              </a:extLst>
            </p:cNvPr>
            <p:cNvSpPr/>
            <p:nvPr/>
          </p:nvSpPr>
          <p:spPr>
            <a:xfrm>
              <a:off x="868680" y="3163823"/>
              <a:ext cx="5227320" cy="1517031"/>
            </a:xfrm>
            <a:prstGeom prst="roundRect">
              <a:avLst>
                <a:gd name="adj" fmla="val 883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E7618F4-A77D-12F8-6E50-C00FBC1B6BB0}"/>
                </a:ext>
              </a:extLst>
            </p:cNvPr>
            <p:cNvSpPr/>
            <p:nvPr/>
          </p:nvSpPr>
          <p:spPr>
            <a:xfrm>
              <a:off x="938784" y="3163822"/>
              <a:ext cx="5157216" cy="1517031"/>
            </a:xfrm>
            <a:prstGeom prst="roundRect">
              <a:avLst>
                <a:gd name="adj" fmla="val 8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B7E40-330F-D3CB-57B9-228ED998E1E7}"/>
              </a:ext>
            </a:extLst>
          </p:cNvPr>
          <p:cNvGrpSpPr/>
          <p:nvPr/>
        </p:nvGrpSpPr>
        <p:grpSpPr>
          <a:xfrm>
            <a:off x="868680" y="4917250"/>
            <a:ext cx="4946904" cy="1517032"/>
            <a:chOff x="868680" y="3163822"/>
            <a:chExt cx="5227320" cy="1517032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F78BA54-6B2D-7737-9D68-436E7DEC51A6}"/>
                </a:ext>
              </a:extLst>
            </p:cNvPr>
            <p:cNvSpPr/>
            <p:nvPr/>
          </p:nvSpPr>
          <p:spPr>
            <a:xfrm>
              <a:off x="868680" y="3163823"/>
              <a:ext cx="5227320" cy="1517031"/>
            </a:xfrm>
            <a:prstGeom prst="roundRect">
              <a:avLst>
                <a:gd name="adj" fmla="val 883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608FE1C-5EEF-7961-D944-B67A995F70F7}"/>
                </a:ext>
              </a:extLst>
            </p:cNvPr>
            <p:cNvSpPr/>
            <p:nvPr/>
          </p:nvSpPr>
          <p:spPr>
            <a:xfrm>
              <a:off x="938784" y="3163822"/>
              <a:ext cx="5157216" cy="1517031"/>
            </a:xfrm>
            <a:prstGeom prst="roundRect">
              <a:avLst>
                <a:gd name="adj" fmla="val 8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0C53CD-6DC2-4D9E-A2DE-98BD33C142A1}"/>
              </a:ext>
            </a:extLst>
          </p:cNvPr>
          <p:cNvSpPr txBox="1"/>
          <p:nvPr/>
        </p:nvSpPr>
        <p:spPr>
          <a:xfrm>
            <a:off x="1005854" y="3291840"/>
            <a:ext cx="4809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Financial Service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Banks, credit unions, fintech startups seeking branded payment solutions without infrastructure investment and regulatory compliance burden </a:t>
            </a:r>
            <a:endParaRPr lang="en-IN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388C1-6BCF-CA99-5F46-203EB190FBCE}"/>
              </a:ext>
            </a:extLst>
          </p:cNvPr>
          <p:cNvSpPr txBox="1"/>
          <p:nvPr/>
        </p:nvSpPr>
        <p:spPr>
          <a:xfrm>
            <a:off x="1005854" y="5026152"/>
            <a:ext cx="48097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E-commerce Platforms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Marketplace operators, SaaS providers, and online retailers requiring integrated payment processing with custom branding capabilities  </a:t>
            </a:r>
            <a:endParaRPr lang="en-IN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F5D723-B01C-B453-9AF7-64F0B537D2CC}"/>
              </a:ext>
            </a:extLst>
          </p:cNvPr>
          <p:cNvSpPr txBox="1"/>
          <p:nvPr/>
        </p:nvSpPr>
        <p:spPr>
          <a:xfrm>
            <a:off x="6376415" y="2093976"/>
            <a:ext cx="307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Secondary Markets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2F1912-EE21-DA2E-D5BD-700FF89C7218}"/>
              </a:ext>
            </a:extLst>
          </p:cNvPr>
          <p:cNvCxnSpPr>
            <a:cxnSpLocks/>
          </p:cNvCxnSpPr>
          <p:nvPr/>
        </p:nvCxnSpPr>
        <p:spPr>
          <a:xfrm>
            <a:off x="6467856" y="2555641"/>
            <a:ext cx="630936" cy="0"/>
          </a:xfrm>
          <a:prstGeom prst="line">
            <a:avLst/>
          </a:prstGeom>
          <a:ln w="38100">
            <a:solidFill>
              <a:srgbClr val="B08B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9B114A-C3BC-9D30-65EE-F3C299B24ADB}"/>
              </a:ext>
            </a:extLst>
          </p:cNvPr>
          <p:cNvSpPr txBox="1"/>
          <p:nvPr/>
        </p:nvSpPr>
        <p:spPr>
          <a:xfrm>
            <a:off x="6376416" y="2619649"/>
            <a:ext cx="196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Growth Opportunities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1BE78E-19E4-1860-BC3D-C526FF29EA93}"/>
              </a:ext>
            </a:extLst>
          </p:cNvPr>
          <p:cNvGrpSpPr/>
          <p:nvPr/>
        </p:nvGrpSpPr>
        <p:grpSpPr>
          <a:xfrm>
            <a:off x="6376416" y="3163821"/>
            <a:ext cx="4946904" cy="1517032"/>
            <a:chOff x="868680" y="3163822"/>
            <a:chExt cx="5227320" cy="151703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1E28371-08B5-9982-9AC9-79ECD77CA852}"/>
                </a:ext>
              </a:extLst>
            </p:cNvPr>
            <p:cNvSpPr/>
            <p:nvPr/>
          </p:nvSpPr>
          <p:spPr>
            <a:xfrm>
              <a:off x="868680" y="3163823"/>
              <a:ext cx="5227320" cy="1517031"/>
            </a:xfrm>
            <a:prstGeom prst="roundRect">
              <a:avLst>
                <a:gd name="adj" fmla="val 8831"/>
              </a:avLst>
            </a:prstGeom>
            <a:solidFill>
              <a:srgbClr val="B08BF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F0291DF-B0A5-7FCE-3D53-95EB05D5EF3A}"/>
                </a:ext>
              </a:extLst>
            </p:cNvPr>
            <p:cNvSpPr/>
            <p:nvPr/>
          </p:nvSpPr>
          <p:spPr>
            <a:xfrm>
              <a:off x="938784" y="3163822"/>
              <a:ext cx="5157216" cy="1517031"/>
            </a:xfrm>
            <a:prstGeom prst="roundRect">
              <a:avLst>
                <a:gd name="adj" fmla="val 8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486950D-EECA-836C-70CA-CE2AFF4A91DE}"/>
              </a:ext>
            </a:extLst>
          </p:cNvPr>
          <p:cNvSpPr txBox="1"/>
          <p:nvPr/>
        </p:nvSpPr>
        <p:spPr>
          <a:xfrm>
            <a:off x="6467856" y="3291840"/>
            <a:ext cx="494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Enterprise Software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ERP providers, CRM platforms, and business software companies</a:t>
            </a: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Adding payment functionality to their existing solutions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FEC6D-93F6-4642-B979-E9368857CD5D}"/>
              </a:ext>
            </a:extLst>
          </p:cNvPr>
          <p:cNvGrpSpPr/>
          <p:nvPr/>
        </p:nvGrpSpPr>
        <p:grpSpPr>
          <a:xfrm>
            <a:off x="6379463" y="4917249"/>
            <a:ext cx="4946904" cy="1517032"/>
            <a:chOff x="868680" y="3163822"/>
            <a:chExt cx="5227320" cy="1517032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54B4381-66DD-98CE-E9DA-1BFE76BC205E}"/>
                </a:ext>
              </a:extLst>
            </p:cNvPr>
            <p:cNvSpPr/>
            <p:nvPr/>
          </p:nvSpPr>
          <p:spPr>
            <a:xfrm>
              <a:off x="868680" y="3163823"/>
              <a:ext cx="5227320" cy="1517031"/>
            </a:xfrm>
            <a:prstGeom prst="roundRect">
              <a:avLst>
                <a:gd name="adj" fmla="val 8831"/>
              </a:avLst>
            </a:prstGeom>
            <a:solidFill>
              <a:srgbClr val="B08BF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27E9DEE-40FB-BD95-60C3-702FB4D6394B}"/>
                </a:ext>
              </a:extLst>
            </p:cNvPr>
            <p:cNvSpPr/>
            <p:nvPr/>
          </p:nvSpPr>
          <p:spPr>
            <a:xfrm>
              <a:off x="938784" y="3163822"/>
              <a:ext cx="5157216" cy="1517031"/>
            </a:xfrm>
            <a:prstGeom prst="roundRect">
              <a:avLst>
                <a:gd name="adj" fmla="val 8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57E764F-C3AB-CCBB-6A97-D3B0BB4CF203}"/>
              </a:ext>
            </a:extLst>
          </p:cNvPr>
          <p:cNvSpPr txBox="1"/>
          <p:nvPr/>
        </p:nvSpPr>
        <p:spPr>
          <a:xfrm>
            <a:off x="6480047" y="5045268"/>
            <a:ext cx="494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Payment Resellers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ISOs, MSP, and payment aggregators seeking to expand service offerings with comprehensive white-label payment solutions</a:t>
            </a:r>
          </a:p>
        </p:txBody>
      </p:sp>
    </p:spTree>
    <p:extLst>
      <p:ext uri="{BB962C8B-B14F-4D97-AF65-F5344CB8AC3E}">
        <p14:creationId xmlns:p14="http://schemas.microsoft.com/office/powerpoint/2010/main" val="30558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29DC7-DED0-1FC5-F468-4140AA98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798E59-29CB-2CF4-8A80-2B1422C67F20}"/>
              </a:ext>
            </a:extLst>
          </p:cNvPr>
          <p:cNvSpPr txBox="1"/>
          <p:nvPr/>
        </p:nvSpPr>
        <p:spPr>
          <a:xfrm>
            <a:off x="3452290" y="25400"/>
            <a:ext cx="528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Success Metrics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A7260-1962-95C3-32C9-F67E1A8CAF1A}"/>
              </a:ext>
            </a:extLst>
          </p:cNvPr>
          <p:cNvSpPr txBox="1"/>
          <p:nvPr/>
        </p:nvSpPr>
        <p:spPr>
          <a:xfrm>
            <a:off x="4039899" y="807830"/>
            <a:ext cx="411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Proven Performance Results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BF7678F-0859-F078-0C51-9E6ACC1FA1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99476"/>
              </p:ext>
            </p:extLst>
          </p:nvPr>
        </p:nvGraphicFramePr>
        <p:xfrm>
          <a:off x="854363" y="1651306"/>
          <a:ext cx="5001491" cy="4001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19F291-A6BC-8B6B-B730-F3F4223F6ED5}"/>
              </a:ext>
            </a:extLst>
          </p:cNvPr>
          <p:cNvCxnSpPr>
            <a:cxnSpLocks/>
          </p:cNvCxnSpPr>
          <p:nvPr/>
        </p:nvCxnSpPr>
        <p:spPr>
          <a:xfrm>
            <a:off x="845325" y="5800436"/>
            <a:ext cx="0" cy="6650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6D2550-1E79-36EB-9769-3231896A1216}"/>
              </a:ext>
            </a:extLst>
          </p:cNvPr>
          <p:cNvSpPr/>
          <p:nvPr/>
        </p:nvSpPr>
        <p:spPr>
          <a:xfrm>
            <a:off x="928255" y="5800436"/>
            <a:ext cx="4830420" cy="66501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18A7A-8231-E93D-CA3D-14A26D658F16}"/>
              </a:ext>
            </a:extLst>
          </p:cNvPr>
          <p:cNvSpPr txBox="1"/>
          <p:nvPr/>
        </p:nvSpPr>
        <p:spPr>
          <a:xfrm>
            <a:off x="965202" y="5883564"/>
            <a:ext cx="475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Consistent client acquisition demonstrates market demand and solution effectiveness across diverse industry segments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4D5787C-8D2D-F828-A007-F747B38BE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861509"/>
              </p:ext>
            </p:extLst>
          </p:nvPr>
        </p:nvGraphicFramePr>
        <p:xfrm>
          <a:off x="6336146" y="1651306"/>
          <a:ext cx="5001491" cy="4001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986EE9-BD3A-9D6D-3C5D-72BF7C7B9B16}"/>
              </a:ext>
            </a:extLst>
          </p:cNvPr>
          <p:cNvCxnSpPr>
            <a:cxnSpLocks/>
          </p:cNvCxnSpPr>
          <p:nvPr/>
        </p:nvCxnSpPr>
        <p:spPr>
          <a:xfrm>
            <a:off x="6327108" y="5800436"/>
            <a:ext cx="0" cy="6650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CF4DE0-EE72-7E22-D83D-9E271BD1ADD6}"/>
              </a:ext>
            </a:extLst>
          </p:cNvPr>
          <p:cNvSpPr/>
          <p:nvPr/>
        </p:nvSpPr>
        <p:spPr>
          <a:xfrm>
            <a:off x="6410038" y="5800436"/>
            <a:ext cx="4830420" cy="66501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323C84-FB54-7FB4-63AB-4B233B8631FB}"/>
              </a:ext>
            </a:extLst>
          </p:cNvPr>
          <p:cNvSpPr txBox="1"/>
          <p:nvPr/>
        </p:nvSpPr>
        <p:spPr>
          <a:xfrm>
            <a:off x="6446985" y="5883564"/>
            <a:ext cx="475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Growing transaction volumes indicate successful platform adaptation and increasing customer engagement levels</a:t>
            </a:r>
            <a:endParaRPr lang="en-IN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60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594E8-CD60-BAA3-DE08-DFA8BD2BA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AF142-9ACB-C2ED-D8E3-F11A726FAAF8}"/>
              </a:ext>
            </a:extLst>
          </p:cNvPr>
          <p:cNvSpPr txBox="1"/>
          <p:nvPr/>
        </p:nvSpPr>
        <p:spPr>
          <a:xfrm>
            <a:off x="2300287" y="85725"/>
            <a:ext cx="7591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Market Opportunity</a:t>
            </a:r>
            <a:endParaRPr lang="en-IN" sz="5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CD54C-CAA4-1366-DE53-A3494D024F77}"/>
              </a:ext>
            </a:extLst>
          </p:cNvPr>
          <p:cNvSpPr txBox="1"/>
          <p:nvPr/>
        </p:nvSpPr>
        <p:spPr>
          <a:xfrm>
            <a:off x="4519611" y="1009055"/>
            <a:ext cx="3152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Global Payment Gateway Growth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5D299E-461B-9B97-D040-D72E56877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95177"/>
              </p:ext>
            </p:extLst>
          </p:nvPr>
        </p:nvGraphicFramePr>
        <p:xfrm>
          <a:off x="448056" y="1717219"/>
          <a:ext cx="11457430" cy="10464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91486">
                  <a:extLst>
                    <a:ext uri="{9D8B030D-6E8A-4147-A177-3AD203B41FA5}">
                      <a16:colId xmlns:a16="http://schemas.microsoft.com/office/drawing/2014/main" val="733066293"/>
                    </a:ext>
                  </a:extLst>
                </a:gridCol>
                <a:gridCol w="2291486">
                  <a:extLst>
                    <a:ext uri="{9D8B030D-6E8A-4147-A177-3AD203B41FA5}">
                      <a16:colId xmlns:a16="http://schemas.microsoft.com/office/drawing/2014/main" val="968718943"/>
                    </a:ext>
                  </a:extLst>
                </a:gridCol>
                <a:gridCol w="2291486">
                  <a:extLst>
                    <a:ext uri="{9D8B030D-6E8A-4147-A177-3AD203B41FA5}">
                      <a16:colId xmlns:a16="http://schemas.microsoft.com/office/drawing/2014/main" val="1007637614"/>
                    </a:ext>
                  </a:extLst>
                </a:gridCol>
                <a:gridCol w="2291486">
                  <a:extLst>
                    <a:ext uri="{9D8B030D-6E8A-4147-A177-3AD203B41FA5}">
                      <a16:colId xmlns:a16="http://schemas.microsoft.com/office/drawing/2014/main" val="2884518409"/>
                    </a:ext>
                  </a:extLst>
                </a:gridCol>
                <a:gridCol w="2291486">
                  <a:extLst>
                    <a:ext uri="{9D8B030D-6E8A-4147-A177-3AD203B41FA5}">
                      <a16:colId xmlns:a16="http://schemas.microsoft.com/office/drawing/2014/main" val="2853129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Market size</a:t>
                      </a:r>
                      <a:endParaRPr lang="en-IN" sz="1400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Growth </a:t>
                      </a:r>
                      <a:r>
                        <a:rPr lang="en-IN" sz="1400" dirty="0">
                          <a:latin typeface="Bahnschrift" panose="020B0502040204020203" pitchFamily="34" charset="0"/>
                        </a:rPr>
                        <a:t>Rate</a:t>
                      </a:r>
                      <a:endParaRPr lang="en-US" sz="14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Key Drivers</a:t>
                      </a:r>
                      <a:endParaRPr lang="en-IN" sz="14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Regional Focus</a:t>
                      </a:r>
                      <a:endParaRPr lang="en-IN" sz="14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Bahnschrift" panose="020B0502040204020203" pitchFamily="34" charset="0"/>
                        </a:rPr>
                        <a:t>Forecast</a:t>
                      </a:r>
                      <a:endParaRPr lang="en-IN" sz="14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9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Global Market 2025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28.5%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Digital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Asia-Pacific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$2.29 Billion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5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Projected 2027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230%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E-commerce Expansion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B2B Segment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Bahnschrift" panose="020B0502040204020203" pitchFamily="34" charset="0"/>
                        </a:rPr>
                        <a:t>$6.87 Billion</a:t>
                      </a:r>
                      <a:endParaRPr lang="en-I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63040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6E415-11C9-1258-8C10-4C7D9142F337}"/>
              </a:ext>
            </a:extLst>
          </p:cNvPr>
          <p:cNvCxnSpPr/>
          <p:nvPr/>
        </p:nvCxnSpPr>
        <p:spPr>
          <a:xfrm>
            <a:off x="457200" y="3255264"/>
            <a:ext cx="0" cy="27249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0CA61A-96DD-096D-308D-F927EA43F977}"/>
              </a:ext>
            </a:extLst>
          </p:cNvPr>
          <p:cNvSpPr txBox="1"/>
          <p:nvPr/>
        </p:nvSpPr>
        <p:spPr>
          <a:xfrm>
            <a:off x="722376" y="3255264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Analysis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D116347-16CE-9B41-C003-4D9CB12602F2}"/>
              </a:ext>
            </a:extLst>
          </p:cNvPr>
          <p:cNvSpPr/>
          <p:nvPr/>
        </p:nvSpPr>
        <p:spPr>
          <a:xfrm>
            <a:off x="612653" y="3388018"/>
            <a:ext cx="109723" cy="1038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15A0D-ED5E-C5CD-BDE5-177B0D45168E}"/>
              </a:ext>
            </a:extLst>
          </p:cNvPr>
          <p:cNvSpPr txBox="1"/>
          <p:nvPr/>
        </p:nvSpPr>
        <p:spPr>
          <a:xfrm>
            <a:off x="667514" y="3793590"/>
            <a:ext cx="1073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global white-label payment gateway market is experiencing unprecedented growth, driven by digital transformation and e-commerce expansion across industries. 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BA17EE-5410-9DB0-F7A2-B5AB213437AB}"/>
              </a:ext>
            </a:extLst>
          </p:cNvPr>
          <p:cNvSpPr txBox="1"/>
          <p:nvPr/>
        </p:nvSpPr>
        <p:spPr>
          <a:xfrm>
            <a:off x="1042415" y="4617720"/>
            <a:ext cx="9774937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7000"/>
                  <a:lumMod val="53000"/>
                  <a:lumOff val="4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projected to reach $6.87 billion by 2023 with 14.5% CAGR, representing massive opportunity for business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7FC5A-0AE8-9771-93E0-EF30F9238EE9}"/>
              </a:ext>
            </a:extLst>
          </p:cNvPr>
          <p:cNvSpPr txBox="1"/>
          <p:nvPr/>
        </p:nvSpPr>
        <p:spPr>
          <a:xfrm>
            <a:off x="722376" y="5285741"/>
            <a:ext cx="992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B2B segment leads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  <a:r>
              <a:rPr lang="en-US" sz="1400" dirty="0"/>
              <a:t> 69% market shares, indicating strong demand for enterprise solutions and customizable platforms.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27598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ED78C-77FF-A286-CF29-035A590C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9C536F-454F-B07C-9686-93142C4A202F}"/>
              </a:ext>
            </a:extLst>
          </p:cNvPr>
          <p:cNvSpPr txBox="1"/>
          <p:nvPr/>
        </p:nvSpPr>
        <p:spPr>
          <a:xfrm>
            <a:off x="1983701" y="25400"/>
            <a:ext cx="8224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Partnership Opportunities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197DC-823B-12BA-9659-3868C37A8D84}"/>
              </a:ext>
            </a:extLst>
          </p:cNvPr>
          <p:cNvSpPr txBox="1"/>
          <p:nvPr/>
        </p:nvSpPr>
        <p:spPr>
          <a:xfrm>
            <a:off x="3891421" y="853550"/>
            <a:ext cx="4409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Strategic Collaboration Models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A12737-DED4-51E1-FD7D-AC8A9678F9D4}"/>
              </a:ext>
            </a:extLst>
          </p:cNvPr>
          <p:cNvGrpSpPr/>
          <p:nvPr/>
        </p:nvGrpSpPr>
        <p:grpSpPr>
          <a:xfrm>
            <a:off x="372849" y="1632014"/>
            <a:ext cx="11446302" cy="4347047"/>
            <a:chOff x="372849" y="1632014"/>
            <a:chExt cx="11446302" cy="43470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4A67F68-9761-7BF8-45CA-B95E8DAAD717}"/>
                </a:ext>
              </a:extLst>
            </p:cNvPr>
            <p:cNvGrpSpPr/>
            <p:nvPr/>
          </p:nvGrpSpPr>
          <p:grpSpPr>
            <a:xfrm>
              <a:off x="372849" y="1643471"/>
              <a:ext cx="3621024" cy="4335590"/>
              <a:chOff x="546100" y="1668860"/>
              <a:chExt cx="5130800" cy="49478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91F46DD-4E61-7546-789F-807EEAF04797}"/>
                  </a:ext>
                </a:extLst>
              </p:cNvPr>
              <p:cNvGrpSpPr/>
              <p:nvPr/>
            </p:nvGrpSpPr>
            <p:grpSpPr>
              <a:xfrm>
                <a:off x="546100" y="1668860"/>
                <a:ext cx="5130800" cy="4947840"/>
                <a:chOff x="406400" y="1668860"/>
                <a:chExt cx="5130800" cy="4947840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25E0629A-AB91-6938-766E-2F73AC299C5A}"/>
                    </a:ext>
                  </a:extLst>
                </p:cNvPr>
                <p:cNvSpPr/>
                <p:nvPr/>
              </p:nvSpPr>
              <p:spPr>
                <a:xfrm>
                  <a:off x="406400" y="1668860"/>
                  <a:ext cx="5130800" cy="4947840"/>
                </a:xfrm>
                <a:prstGeom prst="roundRect">
                  <a:avLst>
                    <a:gd name="adj" fmla="val 6400"/>
                  </a:avLst>
                </a:prstGeom>
                <a:solidFill>
                  <a:srgbClr val="C299E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3A97B64-E96F-0148-D5AA-3734384724C0}"/>
                    </a:ext>
                  </a:extLst>
                </p:cNvPr>
                <p:cNvSpPr/>
                <p:nvPr/>
              </p:nvSpPr>
              <p:spPr>
                <a:xfrm>
                  <a:off x="406400" y="1770460"/>
                  <a:ext cx="5130800" cy="4846240"/>
                </a:xfrm>
                <a:prstGeom prst="roundRect">
                  <a:avLst>
                    <a:gd name="adj" fmla="val 6400"/>
                  </a:avLst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CA82F3-C71C-FFEF-FC71-DD8953B5D6DF}"/>
                  </a:ext>
                </a:extLst>
              </p:cNvPr>
              <p:cNvSpPr txBox="1"/>
              <p:nvPr/>
            </p:nvSpPr>
            <p:spPr>
              <a:xfrm>
                <a:off x="660302" y="2527898"/>
                <a:ext cx="3898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ahnschrift" panose="020B0502040204020203" pitchFamily="34" charset="0"/>
                  </a:rPr>
                  <a:t>Transaction Insights</a:t>
                </a:r>
                <a:endParaRPr lang="en-I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D575BB-2F35-FB96-F432-FEC46A087C0B}"/>
                  </a:ext>
                </a:extLst>
              </p:cNvPr>
              <p:cNvSpPr txBox="1"/>
              <p:nvPr/>
            </p:nvSpPr>
            <p:spPr>
              <a:xfrm>
                <a:off x="660302" y="3107299"/>
                <a:ext cx="4902397" cy="1334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Collaborate with software vendors,</a:t>
                </a:r>
              </a:p>
              <a:p>
                <a:pPr algn="just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system integrators, and technology</a:t>
                </a:r>
              </a:p>
              <a:p>
                <a:pPr algn="just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providers to create comprehensive</a:t>
                </a:r>
              </a:p>
              <a:p>
                <a:pPr algn="just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solutions and expand market reach</a:t>
                </a:r>
              </a:p>
              <a:p>
                <a:pPr algn="just"/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  <a:latin typeface="Bahnschrift" panose="020B0502040204020203" pitchFamily="34" charset="0"/>
                  </a:rPr>
                  <a:t>through strategic partnerships</a:t>
                </a:r>
                <a:endParaRPr lang="en-IN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782D1D-19F5-5578-BFA3-A1C4A6D34886}"/>
                </a:ext>
              </a:extLst>
            </p:cNvPr>
            <p:cNvGrpSpPr/>
            <p:nvPr/>
          </p:nvGrpSpPr>
          <p:grpSpPr>
            <a:xfrm>
              <a:off x="4285488" y="1643471"/>
              <a:ext cx="3621024" cy="4335590"/>
              <a:chOff x="406400" y="1668860"/>
              <a:chExt cx="5130800" cy="494784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4927E13-5C0D-E388-AD06-F9F4085AA63A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00C05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9E0A9B0F-93BD-1549-7D6C-FA4167E68EFE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A324F2-056D-D4AE-64F2-9C7995D051F0}"/>
                </a:ext>
              </a:extLst>
            </p:cNvPr>
            <p:cNvGrpSpPr/>
            <p:nvPr/>
          </p:nvGrpSpPr>
          <p:grpSpPr>
            <a:xfrm>
              <a:off x="8198127" y="1632014"/>
              <a:ext cx="3621024" cy="4335590"/>
              <a:chOff x="406400" y="1668860"/>
              <a:chExt cx="5130800" cy="494784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BF231CDC-DAB5-0F15-8CFA-D6C6B98E0719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FFDC7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71A4964-3896-9B87-6482-12C8A9043988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8E5A0-F190-26C5-DA59-55543537B638}"/>
                </a:ext>
              </a:extLst>
            </p:cNvPr>
            <p:cNvSpPr txBox="1"/>
            <p:nvPr/>
          </p:nvSpPr>
          <p:spPr>
            <a:xfrm>
              <a:off x="453446" y="2004503"/>
              <a:ext cx="275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B482DA"/>
                  </a:solidFill>
                  <a:latin typeface="Bahnschrift" panose="020B0502040204020203" pitchFamily="34" charset="0"/>
                </a:rPr>
                <a:t>TECHNOLOGY PARTNERS</a:t>
              </a:r>
              <a:endParaRPr lang="en-IN" sz="1400" dirty="0">
                <a:solidFill>
                  <a:srgbClr val="B482DA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3072C9-D91F-E124-B6E2-BBDC52F36D37}"/>
                </a:ext>
              </a:extLst>
            </p:cNvPr>
            <p:cNvSpPr txBox="1"/>
            <p:nvPr/>
          </p:nvSpPr>
          <p:spPr>
            <a:xfrm>
              <a:off x="4448173" y="2004503"/>
              <a:ext cx="275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C057"/>
                  </a:solidFill>
                  <a:latin typeface="Bahnschrift" panose="020B0502040204020203" pitchFamily="34" charset="0"/>
                </a:rPr>
                <a:t>CHANNEL PARTNERS</a:t>
              </a:r>
              <a:endParaRPr lang="en-IN" sz="1400" dirty="0">
                <a:solidFill>
                  <a:srgbClr val="00C057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B28141-10FA-DE12-DC45-F88EA3270756}"/>
                </a:ext>
              </a:extLst>
            </p:cNvPr>
            <p:cNvSpPr txBox="1"/>
            <p:nvPr/>
          </p:nvSpPr>
          <p:spPr>
            <a:xfrm>
              <a:off x="4448173" y="2379510"/>
              <a:ext cx="2751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Reseller Network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F34D66-1735-99AE-3112-8F691F4C3866}"/>
                </a:ext>
              </a:extLst>
            </p:cNvPr>
            <p:cNvSpPr txBox="1"/>
            <p:nvPr/>
          </p:nvSpPr>
          <p:spPr>
            <a:xfrm>
              <a:off x="4446682" y="2903915"/>
              <a:ext cx="34598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Build profitable reseller relationships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with payment consultants, ISOs, and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business advisors to accelerate market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penetration and customer acquisition</a:t>
              </a:r>
              <a:endParaRPr lang="en-IN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C6ECB83-9882-8E9B-96EA-2F6C165CFAF6}"/>
                </a:ext>
              </a:extLst>
            </p:cNvPr>
            <p:cNvSpPr txBox="1"/>
            <p:nvPr/>
          </p:nvSpPr>
          <p:spPr>
            <a:xfrm>
              <a:off x="8300578" y="1998499"/>
              <a:ext cx="275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  <a:latin typeface="Bahnschrift" panose="020B0502040204020203" pitchFamily="34" charset="0"/>
                </a:rPr>
                <a:t>INDUSTRY PARTNERS</a:t>
              </a:r>
              <a:endParaRPr lang="en-IN" sz="1400" dirty="0">
                <a:solidFill>
                  <a:srgbClr val="FFC000"/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46CA439-9A9F-8CE1-4D65-D7114657A964}"/>
                </a:ext>
              </a:extLst>
            </p:cNvPr>
            <p:cNvSpPr txBox="1"/>
            <p:nvPr/>
          </p:nvSpPr>
          <p:spPr>
            <a:xfrm>
              <a:off x="8300578" y="2379510"/>
              <a:ext cx="2751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Vertical Solutions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8C21F9-06F8-3B2D-C4AE-C1CBAE266085}"/>
                </a:ext>
              </a:extLst>
            </p:cNvPr>
            <p:cNvSpPr txBox="1"/>
            <p:nvPr/>
          </p:nvSpPr>
          <p:spPr>
            <a:xfrm>
              <a:off x="8300578" y="2903915"/>
              <a:ext cx="34598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Develop industry-specific payment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solutions with domain experts in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healthcare, education, retail, and other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vertical markets for specialized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offerings</a:t>
              </a:r>
              <a:endParaRPr lang="en-IN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87D2EA4-E465-9BDB-B8B2-382CB4CACC6C}"/>
                </a:ext>
              </a:extLst>
            </p:cNvPr>
            <p:cNvSpPr/>
            <p:nvPr/>
          </p:nvSpPr>
          <p:spPr>
            <a:xfrm>
              <a:off x="3442735" y="1844609"/>
              <a:ext cx="313469" cy="307777"/>
            </a:xfrm>
            <a:prstGeom prst="ellipse">
              <a:avLst/>
            </a:prstGeom>
            <a:solidFill>
              <a:srgbClr val="C299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A7FFC2E-B904-3208-BFA4-FDB57BD3C44E}"/>
                </a:ext>
              </a:extLst>
            </p:cNvPr>
            <p:cNvSpPr/>
            <p:nvPr/>
          </p:nvSpPr>
          <p:spPr>
            <a:xfrm>
              <a:off x="11278940" y="1844609"/>
              <a:ext cx="313469" cy="307777"/>
            </a:xfrm>
            <a:prstGeom prst="ellipse">
              <a:avLst/>
            </a:prstGeom>
            <a:solidFill>
              <a:srgbClr val="FFDC7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DB7994-F6E9-FB8F-388E-4256651D236C}"/>
                </a:ext>
              </a:extLst>
            </p:cNvPr>
            <p:cNvSpPr/>
            <p:nvPr/>
          </p:nvSpPr>
          <p:spPr>
            <a:xfrm>
              <a:off x="7426535" y="1844609"/>
              <a:ext cx="313469" cy="307777"/>
            </a:xfrm>
            <a:prstGeom prst="ellipse">
              <a:avLst/>
            </a:prstGeom>
            <a:solidFill>
              <a:srgbClr val="00C05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7CED1B-E44D-443E-3B8F-ED9506EAE3DA}"/>
                </a:ext>
              </a:extLst>
            </p:cNvPr>
            <p:cNvSpPr txBox="1"/>
            <p:nvPr/>
          </p:nvSpPr>
          <p:spPr>
            <a:xfrm>
              <a:off x="3507368" y="1813831"/>
              <a:ext cx="81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1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F26F65-A316-7D05-7196-4FCB0275307C}"/>
                </a:ext>
              </a:extLst>
            </p:cNvPr>
            <p:cNvSpPr txBox="1"/>
            <p:nvPr/>
          </p:nvSpPr>
          <p:spPr>
            <a:xfrm>
              <a:off x="7481669" y="1813831"/>
              <a:ext cx="110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2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DC993DF-239B-48FE-FE3C-03FBB8960E7D}"/>
                </a:ext>
              </a:extLst>
            </p:cNvPr>
            <p:cNvSpPr txBox="1"/>
            <p:nvPr/>
          </p:nvSpPr>
          <p:spPr>
            <a:xfrm>
              <a:off x="11306648" y="1819520"/>
              <a:ext cx="157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3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75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2C98D-E701-1639-F87C-EAF88656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9E226-8D8A-D58B-84B4-3632BABB0D47}"/>
              </a:ext>
            </a:extLst>
          </p:cNvPr>
          <p:cNvSpPr txBox="1"/>
          <p:nvPr/>
        </p:nvSpPr>
        <p:spPr>
          <a:xfrm>
            <a:off x="3596505" y="2828835"/>
            <a:ext cx="4998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THANK YOU</a:t>
            </a:r>
            <a:endParaRPr lang="en-IN" sz="72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0C2337-4782-C2F2-CF0F-1760EA6D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A6B6A-B99B-EB0A-A2BB-874EF2D5F708}"/>
              </a:ext>
            </a:extLst>
          </p:cNvPr>
          <p:cNvSpPr txBox="1"/>
          <p:nvPr/>
        </p:nvSpPr>
        <p:spPr>
          <a:xfrm>
            <a:off x="786194" y="-8323"/>
            <a:ext cx="10619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 Business Payment Bottleneck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D8BE9-8DE5-B346-1D8B-E60597C08E03}"/>
              </a:ext>
            </a:extLst>
          </p:cNvPr>
          <p:cNvSpPr txBox="1"/>
          <p:nvPr/>
        </p:nvSpPr>
        <p:spPr>
          <a:xfrm>
            <a:off x="4752213" y="849510"/>
            <a:ext cx="268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Market Pain Points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7A46BF-D341-F6BB-971B-58F95BD5EFF3}"/>
              </a:ext>
            </a:extLst>
          </p:cNvPr>
          <p:cNvSpPr/>
          <p:nvPr/>
        </p:nvSpPr>
        <p:spPr>
          <a:xfrm>
            <a:off x="879215" y="1803176"/>
            <a:ext cx="4429100" cy="4705386"/>
          </a:xfrm>
          <a:custGeom>
            <a:avLst/>
            <a:gdLst>
              <a:gd name="connsiteX0" fmla="*/ 0 w 4416552"/>
              <a:gd name="connsiteY0" fmla="*/ 736107 h 4690872"/>
              <a:gd name="connsiteX1" fmla="*/ 736107 w 4416552"/>
              <a:gd name="connsiteY1" fmla="*/ 0 h 4690872"/>
              <a:gd name="connsiteX2" fmla="*/ 3680445 w 4416552"/>
              <a:gd name="connsiteY2" fmla="*/ 0 h 4690872"/>
              <a:gd name="connsiteX3" fmla="*/ 4416552 w 4416552"/>
              <a:gd name="connsiteY3" fmla="*/ 736107 h 4690872"/>
              <a:gd name="connsiteX4" fmla="*/ 4416552 w 4416552"/>
              <a:gd name="connsiteY4" fmla="*/ 3954765 h 4690872"/>
              <a:gd name="connsiteX5" fmla="*/ 3680445 w 4416552"/>
              <a:gd name="connsiteY5" fmla="*/ 4690872 h 4690872"/>
              <a:gd name="connsiteX6" fmla="*/ 736107 w 4416552"/>
              <a:gd name="connsiteY6" fmla="*/ 4690872 h 4690872"/>
              <a:gd name="connsiteX7" fmla="*/ 0 w 4416552"/>
              <a:gd name="connsiteY7" fmla="*/ 3954765 h 4690872"/>
              <a:gd name="connsiteX8" fmla="*/ 0 w 4416552"/>
              <a:gd name="connsiteY8" fmla="*/ 736107 h 4690872"/>
              <a:gd name="connsiteX0" fmla="*/ 0 w 4416552"/>
              <a:gd name="connsiteY0" fmla="*/ 736107 h 4690872"/>
              <a:gd name="connsiteX1" fmla="*/ 416793 w 4416552"/>
              <a:gd name="connsiteY1" fmla="*/ 14514 h 4690872"/>
              <a:gd name="connsiteX2" fmla="*/ 3680445 w 4416552"/>
              <a:gd name="connsiteY2" fmla="*/ 0 h 4690872"/>
              <a:gd name="connsiteX3" fmla="*/ 4416552 w 4416552"/>
              <a:gd name="connsiteY3" fmla="*/ 736107 h 4690872"/>
              <a:gd name="connsiteX4" fmla="*/ 4416552 w 4416552"/>
              <a:gd name="connsiteY4" fmla="*/ 3954765 h 4690872"/>
              <a:gd name="connsiteX5" fmla="*/ 3680445 w 4416552"/>
              <a:gd name="connsiteY5" fmla="*/ 4690872 h 4690872"/>
              <a:gd name="connsiteX6" fmla="*/ 736107 w 4416552"/>
              <a:gd name="connsiteY6" fmla="*/ 4690872 h 4690872"/>
              <a:gd name="connsiteX7" fmla="*/ 0 w 4416552"/>
              <a:gd name="connsiteY7" fmla="*/ 3954765 h 4690872"/>
              <a:gd name="connsiteX8" fmla="*/ 0 w 4416552"/>
              <a:gd name="connsiteY8" fmla="*/ 736107 h 4690872"/>
              <a:gd name="connsiteX0" fmla="*/ 0 w 4417211"/>
              <a:gd name="connsiteY0" fmla="*/ 736107 h 4690872"/>
              <a:gd name="connsiteX1" fmla="*/ 416793 w 4417211"/>
              <a:gd name="connsiteY1" fmla="*/ 14514 h 4690872"/>
              <a:gd name="connsiteX2" fmla="*/ 4043302 w 4417211"/>
              <a:gd name="connsiteY2" fmla="*/ 0 h 4690872"/>
              <a:gd name="connsiteX3" fmla="*/ 4416552 w 4417211"/>
              <a:gd name="connsiteY3" fmla="*/ 736107 h 4690872"/>
              <a:gd name="connsiteX4" fmla="*/ 4416552 w 4417211"/>
              <a:gd name="connsiteY4" fmla="*/ 3954765 h 4690872"/>
              <a:gd name="connsiteX5" fmla="*/ 3680445 w 4417211"/>
              <a:gd name="connsiteY5" fmla="*/ 4690872 h 4690872"/>
              <a:gd name="connsiteX6" fmla="*/ 736107 w 4417211"/>
              <a:gd name="connsiteY6" fmla="*/ 4690872 h 4690872"/>
              <a:gd name="connsiteX7" fmla="*/ 0 w 4417211"/>
              <a:gd name="connsiteY7" fmla="*/ 3954765 h 4690872"/>
              <a:gd name="connsiteX8" fmla="*/ 0 w 4417211"/>
              <a:gd name="connsiteY8" fmla="*/ 736107 h 4690872"/>
              <a:gd name="connsiteX0" fmla="*/ 0 w 4428966"/>
              <a:gd name="connsiteY0" fmla="*/ 736107 h 4690872"/>
              <a:gd name="connsiteX1" fmla="*/ 416793 w 4428966"/>
              <a:gd name="connsiteY1" fmla="*/ 14514 h 4690872"/>
              <a:gd name="connsiteX2" fmla="*/ 4043302 w 4428966"/>
              <a:gd name="connsiteY2" fmla="*/ 0 h 4690872"/>
              <a:gd name="connsiteX3" fmla="*/ 4416552 w 4428966"/>
              <a:gd name="connsiteY3" fmla="*/ 736107 h 4690872"/>
              <a:gd name="connsiteX4" fmla="*/ 4416552 w 4428966"/>
              <a:gd name="connsiteY4" fmla="*/ 3954765 h 4690872"/>
              <a:gd name="connsiteX5" fmla="*/ 4115874 w 4428966"/>
              <a:gd name="connsiteY5" fmla="*/ 4676357 h 4690872"/>
              <a:gd name="connsiteX6" fmla="*/ 736107 w 4428966"/>
              <a:gd name="connsiteY6" fmla="*/ 4690872 h 4690872"/>
              <a:gd name="connsiteX7" fmla="*/ 0 w 4428966"/>
              <a:gd name="connsiteY7" fmla="*/ 3954765 h 4690872"/>
              <a:gd name="connsiteX8" fmla="*/ 0 w 4428966"/>
              <a:gd name="connsiteY8" fmla="*/ 736107 h 4690872"/>
              <a:gd name="connsiteX0" fmla="*/ 134 w 4429100"/>
              <a:gd name="connsiteY0" fmla="*/ 736107 h 4705386"/>
              <a:gd name="connsiteX1" fmla="*/ 416927 w 4429100"/>
              <a:gd name="connsiteY1" fmla="*/ 14514 h 4705386"/>
              <a:gd name="connsiteX2" fmla="*/ 4043436 w 4429100"/>
              <a:gd name="connsiteY2" fmla="*/ 0 h 4705386"/>
              <a:gd name="connsiteX3" fmla="*/ 4416686 w 4429100"/>
              <a:gd name="connsiteY3" fmla="*/ 736107 h 4705386"/>
              <a:gd name="connsiteX4" fmla="*/ 4416686 w 4429100"/>
              <a:gd name="connsiteY4" fmla="*/ 3954765 h 4705386"/>
              <a:gd name="connsiteX5" fmla="*/ 4116008 w 4429100"/>
              <a:gd name="connsiteY5" fmla="*/ 4676357 h 4705386"/>
              <a:gd name="connsiteX6" fmla="*/ 387898 w 4429100"/>
              <a:gd name="connsiteY6" fmla="*/ 4705386 h 4705386"/>
              <a:gd name="connsiteX7" fmla="*/ 134 w 4429100"/>
              <a:gd name="connsiteY7" fmla="*/ 3954765 h 4705386"/>
              <a:gd name="connsiteX8" fmla="*/ 134 w 4429100"/>
              <a:gd name="connsiteY8" fmla="*/ 736107 h 47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9100" h="4705386">
                <a:moveTo>
                  <a:pt x="134" y="736107"/>
                </a:moveTo>
                <a:cubicBezTo>
                  <a:pt x="134" y="329566"/>
                  <a:pt x="10386" y="14514"/>
                  <a:pt x="416927" y="14514"/>
                </a:cubicBezTo>
                <a:lnTo>
                  <a:pt x="4043436" y="0"/>
                </a:lnTo>
                <a:cubicBezTo>
                  <a:pt x="4449977" y="0"/>
                  <a:pt x="4416686" y="329566"/>
                  <a:pt x="4416686" y="736107"/>
                </a:cubicBezTo>
                <a:lnTo>
                  <a:pt x="4416686" y="3954765"/>
                </a:lnTo>
                <a:cubicBezTo>
                  <a:pt x="4416686" y="4361306"/>
                  <a:pt x="4522549" y="4676357"/>
                  <a:pt x="4116008" y="4676357"/>
                </a:cubicBezTo>
                <a:lnTo>
                  <a:pt x="387898" y="4705386"/>
                </a:lnTo>
                <a:cubicBezTo>
                  <a:pt x="-18643" y="4705386"/>
                  <a:pt x="134" y="4361306"/>
                  <a:pt x="134" y="3954765"/>
                </a:cubicBezTo>
                <a:lnTo>
                  <a:pt x="134" y="7361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5">
            <a:extLst>
              <a:ext uri="{FF2B5EF4-FFF2-40B4-BE49-F238E27FC236}">
                <a16:creationId xmlns:a16="http://schemas.microsoft.com/office/drawing/2014/main" id="{66DAB7B8-500D-D4B8-7EA4-70FC85012446}"/>
              </a:ext>
            </a:extLst>
          </p:cNvPr>
          <p:cNvSpPr/>
          <p:nvPr/>
        </p:nvSpPr>
        <p:spPr>
          <a:xfrm>
            <a:off x="6883685" y="1803176"/>
            <a:ext cx="4429100" cy="4705386"/>
          </a:xfrm>
          <a:custGeom>
            <a:avLst/>
            <a:gdLst>
              <a:gd name="connsiteX0" fmla="*/ 0 w 4416552"/>
              <a:gd name="connsiteY0" fmla="*/ 736107 h 4690872"/>
              <a:gd name="connsiteX1" fmla="*/ 736107 w 4416552"/>
              <a:gd name="connsiteY1" fmla="*/ 0 h 4690872"/>
              <a:gd name="connsiteX2" fmla="*/ 3680445 w 4416552"/>
              <a:gd name="connsiteY2" fmla="*/ 0 h 4690872"/>
              <a:gd name="connsiteX3" fmla="*/ 4416552 w 4416552"/>
              <a:gd name="connsiteY3" fmla="*/ 736107 h 4690872"/>
              <a:gd name="connsiteX4" fmla="*/ 4416552 w 4416552"/>
              <a:gd name="connsiteY4" fmla="*/ 3954765 h 4690872"/>
              <a:gd name="connsiteX5" fmla="*/ 3680445 w 4416552"/>
              <a:gd name="connsiteY5" fmla="*/ 4690872 h 4690872"/>
              <a:gd name="connsiteX6" fmla="*/ 736107 w 4416552"/>
              <a:gd name="connsiteY6" fmla="*/ 4690872 h 4690872"/>
              <a:gd name="connsiteX7" fmla="*/ 0 w 4416552"/>
              <a:gd name="connsiteY7" fmla="*/ 3954765 h 4690872"/>
              <a:gd name="connsiteX8" fmla="*/ 0 w 4416552"/>
              <a:gd name="connsiteY8" fmla="*/ 736107 h 4690872"/>
              <a:gd name="connsiteX0" fmla="*/ 0 w 4416552"/>
              <a:gd name="connsiteY0" fmla="*/ 736107 h 4690872"/>
              <a:gd name="connsiteX1" fmla="*/ 416793 w 4416552"/>
              <a:gd name="connsiteY1" fmla="*/ 14514 h 4690872"/>
              <a:gd name="connsiteX2" fmla="*/ 3680445 w 4416552"/>
              <a:gd name="connsiteY2" fmla="*/ 0 h 4690872"/>
              <a:gd name="connsiteX3" fmla="*/ 4416552 w 4416552"/>
              <a:gd name="connsiteY3" fmla="*/ 736107 h 4690872"/>
              <a:gd name="connsiteX4" fmla="*/ 4416552 w 4416552"/>
              <a:gd name="connsiteY4" fmla="*/ 3954765 h 4690872"/>
              <a:gd name="connsiteX5" fmla="*/ 3680445 w 4416552"/>
              <a:gd name="connsiteY5" fmla="*/ 4690872 h 4690872"/>
              <a:gd name="connsiteX6" fmla="*/ 736107 w 4416552"/>
              <a:gd name="connsiteY6" fmla="*/ 4690872 h 4690872"/>
              <a:gd name="connsiteX7" fmla="*/ 0 w 4416552"/>
              <a:gd name="connsiteY7" fmla="*/ 3954765 h 4690872"/>
              <a:gd name="connsiteX8" fmla="*/ 0 w 4416552"/>
              <a:gd name="connsiteY8" fmla="*/ 736107 h 4690872"/>
              <a:gd name="connsiteX0" fmla="*/ 0 w 4417211"/>
              <a:gd name="connsiteY0" fmla="*/ 736107 h 4690872"/>
              <a:gd name="connsiteX1" fmla="*/ 416793 w 4417211"/>
              <a:gd name="connsiteY1" fmla="*/ 14514 h 4690872"/>
              <a:gd name="connsiteX2" fmla="*/ 4043302 w 4417211"/>
              <a:gd name="connsiteY2" fmla="*/ 0 h 4690872"/>
              <a:gd name="connsiteX3" fmla="*/ 4416552 w 4417211"/>
              <a:gd name="connsiteY3" fmla="*/ 736107 h 4690872"/>
              <a:gd name="connsiteX4" fmla="*/ 4416552 w 4417211"/>
              <a:gd name="connsiteY4" fmla="*/ 3954765 h 4690872"/>
              <a:gd name="connsiteX5" fmla="*/ 3680445 w 4417211"/>
              <a:gd name="connsiteY5" fmla="*/ 4690872 h 4690872"/>
              <a:gd name="connsiteX6" fmla="*/ 736107 w 4417211"/>
              <a:gd name="connsiteY6" fmla="*/ 4690872 h 4690872"/>
              <a:gd name="connsiteX7" fmla="*/ 0 w 4417211"/>
              <a:gd name="connsiteY7" fmla="*/ 3954765 h 4690872"/>
              <a:gd name="connsiteX8" fmla="*/ 0 w 4417211"/>
              <a:gd name="connsiteY8" fmla="*/ 736107 h 4690872"/>
              <a:gd name="connsiteX0" fmla="*/ 0 w 4428966"/>
              <a:gd name="connsiteY0" fmla="*/ 736107 h 4690872"/>
              <a:gd name="connsiteX1" fmla="*/ 416793 w 4428966"/>
              <a:gd name="connsiteY1" fmla="*/ 14514 h 4690872"/>
              <a:gd name="connsiteX2" fmla="*/ 4043302 w 4428966"/>
              <a:gd name="connsiteY2" fmla="*/ 0 h 4690872"/>
              <a:gd name="connsiteX3" fmla="*/ 4416552 w 4428966"/>
              <a:gd name="connsiteY3" fmla="*/ 736107 h 4690872"/>
              <a:gd name="connsiteX4" fmla="*/ 4416552 w 4428966"/>
              <a:gd name="connsiteY4" fmla="*/ 3954765 h 4690872"/>
              <a:gd name="connsiteX5" fmla="*/ 4115874 w 4428966"/>
              <a:gd name="connsiteY5" fmla="*/ 4676357 h 4690872"/>
              <a:gd name="connsiteX6" fmla="*/ 736107 w 4428966"/>
              <a:gd name="connsiteY6" fmla="*/ 4690872 h 4690872"/>
              <a:gd name="connsiteX7" fmla="*/ 0 w 4428966"/>
              <a:gd name="connsiteY7" fmla="*/ 3954765 h 4690872"/>
              <a:gd name="connsiteX8" fmla="*/ 0 w 4428966"/>
              <a:gd name="connsiteY8" fmla="*/ 736107 h 4690872"/>
              <a:gd name="connsiteX0" fmla="*/ 134 w 4429100"/>
              <a:gd name="connsiteY0" fmla="*/ 736107 h 4705386"/>
              <a:gd name="connsiteX1" fmla="*/ 416927 w 4429100"/>
              <a:gd name="connsiteY1" fmla="*/ 14514 h 4705386"/>
              <a:gd name="connsiteX2" fmla="*/ 4043436 w 4429100"/>
              <a:gd name="connsiteY2" fmla="*/ 0 h 4705386"/>
              <a:gd name="connsiteX3" fmla="*/ 4416686 w 4429100"/>
              <a:gd name="connsiteY3" fmla="*/ 736107 h 4705386"/>
              <a:gd name="connsiteX4" fmla="*/ 4416686 w 4429100"/>
              <a:gd name="connsiteY4" fmla="*/ 3954765 h 4705386"/>
              <a:gd name="connsiteX5" fmla="*/ 4116008 w 4429100"/>
              <a:gd name="connsiteY5" fmla="*/ 4676357 h 4705386"/>
              <a:gd name="connsiteX6" fmla="*/ 387898 w 4429100"/>
              <a:gd name="connsiteY6" fmla="*/ 4705386 h 4705386"/>
              <a:gd name="connsiteX7" fmla="*/ 134 w 4429100"/>
              <a:gd name="connsiteY7" fmla="*/ 3954765 h 4705386"/>
              <a:gd name="connsiteX8" fmla="*/ 134 w 4429100"/>
              <a:gd name="connsiteY8" fmla="*/ 736107 h 47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29100" h="4705386">
                <a:moveTo>
                  <a:pt x="134" y="736107"/>
                </a:moveTo>
                <a:cubicBezTo>
                  <a:pt x="134" y="329566"/>
                  <a:pt x="10386" y="14514"/>
                  <a:pt x="416927" y="14514"/>
                </a:cubicBezTo>
                <a:lnTo>
                  <a:pt x="4043436" y="0"/>
                </a:lnTo>
                <a:cubicBezTo>
                  <a:pt x="4449977" y="0"/>
                  <a:pt x="4416686" y="329566"/>
                  <a:pt x="4416686" y="736107"/>
                </a:cubicBezTo>
                <a:lnTo>
                  <a:pt x="4416686" y="3954765"/>
                </a:lnTo>
                <a:cubicBezTo>
                  <a:pt x="4416686" y="4361306"/>
                  <a:pt x="4522549" y="4676357"/>
                  <a:pt x="4116008" y="4676357"/>
                </a:cubicBezTo>
                <a:lnTo>
                  <a:pt x="387898" y="4705386"/>
                </a:lnTo>
                <a:cubicBezTo>
                  <a:pt x="-18643" y="4705386"/>
                  <a:pt x="134" y="4361306"/>
                  <a:pt x="134" y="3954765"/>
                </a:cubicBezTo>
                <a:lnTo>
                  <a:pt x="134" y="7361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CAA8C5-D19A-6582-F26B-E40C142D3D49}"/>
              </a:ext>
            </a:extLst>
          </p:cNvPr>
          <p:cNvCxnSpPr/>
          <p:nvPr/>
        </p:nvCxnSpPr>
        <p:spPr>
          <a:xfrm>
            <a:off x="1285875" y="2495550"/>
            <a:ext cx="3619500" cy="0"/>
          </a:xfrm>
          <a:prstGeom prst="line">
            <a:avLst/>
          </a:prstGeom>
          <a:ln w="25400" cmpd="sng">
            <a:solidFill>
              <a:schemeClr val="bg1">
                <a:lumMod val="75000"/>
              </a:schemeClr>
            </a:solidFill>
          </a:ln>
          <a:effectLst>
            <a:reflection blurRad="6350" stA="50000" endA="295" endPos="92000" dist="101600" dir="5400000" sy="-100000" algn="bl" rotWithShape="0"/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19C4E2-4920-E6EB-E4B5-F6E4DAAF0F71}"/>
              </a:ext>
            </a:extLst>
          </p:cNvPr>
          <p:cNvCxnSpPr/>
          <p:nvPr/>
        </p:nvCxnSpPr>
        <p:spPr>
          <a:xfrm>
            <a:off x="7324725" y="2495550"/>
            <a:ext cx="3619500" cy="0"/>
          </a:xfrm>
          <a:prstGeom prst="line">
            <a:avLst/>
          </a:prstGeom>
          <a:ln w="25400" cmpd="sng">
            <a:solidFill>
              <a:schemeClr val="bg1">
                <a:lumMod val="75000"/>
              </a:schemeClr>
            </a:solidFill>
          </a:ln>
          <a:effectLst>
            <a:reflection blurRad="6350" stA="50000" endA="295" endPos="92000" dist="101600" dir="5400000" sy="-100000" algn="bl" rotWithShape="0"/>
            <a:softEdge rad="12700"/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22921D-3B44-8EAE-7E51-AAACA493F7CE}"/>
              </a:ext>
            </a:extLst>
          </p:cNvPr>
          <p:cNvSpPr txBox="1"/>
          <p:nvPr/>
        </p:nvSpPr>
        <p:spPr>
          <a:xfrm>
            <a:off x="1285875" y="2857500"/>
            <a:ext cx="36195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Infrastructure Costs</a:t>
            </a:r>
          </a:p>
          <a:p>
            <a:r>
              <a:rPr lang="en-US" sz="1050" dirty="0">
                <a:solidFill>
                  <a:schemeClr val="bg2">
                    <a:lumMod val="25000"/>
                  </a:schemeClr>
                </a:solidFill>
              </a:rPr>
              <a:t>Building payment systems requires massive capital investment in servers, licenses, security protocols and compliance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IN" dirty="0">
                <a:solidFill>
                  <a:srgbClr val="FF0000"/>
                </a:solidFill>
              </a:rPr>
              <a:t>Development Complexity</a:t>
            </a:r>
          </a:p>
          <a:p>
            <a:r>
              <a:rPr lang="en-IN" sz="1050" dirty="0">
                <a:solidFill>
                  <a:schemeClr val="bg2">
                    <a:lumMod val="25000"/>
                  </a:schemeClr>
                </a:solidFill>
              </a:rPr>
              <a:t>Creating secure payment processing demands specialized expertise and years of development time</a:t>
            </a:r>
          </a:p>
          <a:p>
            <a:endParaRPr lang="en-IN" sz="1050" dirty="0"/>
          </a:p>
          <a:p>
            <a:endParaRPr lang="en-IN" sz="1050" dirty="0"/>
          </a:p>
          <a:p>
            <a:r>
              <a:rPr lang="en-IN" dirty="0">
                <a:solidFill>
                  <a:srgbClr val="FF0000"/>
                </a:solidFill>
              </a:rPr>
              <a:t>Regulatory Compliance</a:t>
            </a:r>
          </a:p>
          <a:p>
            <a:r>
              <a:rPr lang="en-IN" sz="1050" dirty="0">
                <a:solidFill>
                  <a:schemeClr val="bg2">
                    <a:lumMod val="25000"/>
                  </a:schemeClr>
                </a:solidFill>
              </a:rPr>
              <a:t>Meeting PCI DSS, KYC, AML standards requires dedicated compliance teams and resources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B36B6F-3640-707C-324B-7B52DAB5560D}"/>
              </a:ext>
            </a:extLst>
          </p:cNvPr>
          <p:cNvSpPr txBox="1"/>
          <p:nvPr/>
        </p:nvSpPr>
        <p:spPr>
          <a:xfrm>
            <a:off x="1744599" y="2122528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9" name="Graphic 28" descr="Warning with solid fill">
            <a:extLst>
              <a:ext uri="{FF2B5EF4-FFF2-40B4-BE49-F238E27FC236}">
                <a16:creationId xmlns:a16="http://schemas.microsoft.com/office/drawing/2014/main" id="{D22756F3-98BA-6CCF-C741-D53B09124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5267" y="2118837"/>
            <a:ext cx="369332" cy="369332"/>
          </a:xfrm>
          <a:prstGeom prst="rect">
            <a:avLst/>
          </a:prstGeom>
        </p:spPr>
      </p:pic>
      <p:pic>
        <p:nvPicPr>
          <p:cNvPr id="31" name="Graphic 30" descr="Lightbulb and gear with solid fill">
            <a:extLst>
              <a:ext uri="{FF2B5EF4-FFF2-40B4-BE49-F238E27FC236}">
                <a16:creationId xmlns:a16="http://schemas.microsoft.com/office/drawing/2014/main" id="{43D6A0F9-B405-D862-356E-611D1F08D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4725" y="2038350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9B8AA32-56D0-293D-EEB4-CF84A08B64AA}"/>
              </a:ext>
            </a:extLst>
          </p:cNvPr>
          <p:cNvSpPr txBox="1"/>
          <p:nvPr/>
        </p:nvSpPr>
        <p:spPr>
          <a:xfrm>
            <a:off x="7755210" y="2118837"/>
            <a:ext cx="153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Solutions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1CDFD-2DC2-C98D-0CBA-0AB819B7CDA9}"/>
              </a:ext>
            </a:extLst>
          </p:cNvPr>
          <p:cNvSpPr txBox="1"/>
          <p:nvPr/>
        </p:nvSpPr>
        <p:spPr>
          <a:xfrm>
            <a:off x="7286625" y="2811211"/>
            <a:ext cx="36195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Ready Infrastructure</a:t>
            </a:r>
          </a:p>
          <a:p>
            <a:r>
              <a:rPr lang="en-US" sz="1050" dirty="0">
                <a:solidFill>
                  <a:schemeClr val="bg2">
                    <a:lumMod val="25000"/>
                  </a:schemeClr>
                </a:solidFill>
              </a:rPr>
              <a:t>Complete payment platform with servers, licensing, and security already established and maintained</a:t>
            </a:r>
          </a:p>
          <a:p>
            <a:endParaRPr lang="en-US" sz="1050" dirty="0"/>
          </a:p>
          <a:p>
            <a:endParaRPr lang="en-US" sz="1050" dirty="0"/>
          </a:p>
          <a:p>
            <a:r>
              <a:rPr lang="en-IN" dirty="0">
                <a:solidFill>
                  <a:srgbClr val="00B050"/>
                </a:solidFill>
              </a:rPr>
              <a:t>Instant Deployment</a:t>
            </a:r>
          </a:p>
          <a:p>
            <a:r>
              <a:rPr lang="en-IN" sz="1050" dirty="0">
                <a:solidFill>
                  <a:schemeClr val="bg2">
                    <a:lumMod val="25000"/>
                  </a:schemeClr>
                </a:solidFill>
              </a:rPr>
              <a:t>Launch branded payment services within weeks using our proven technology stack</a:t>
            </a:r>
          </a:p>
          <a:p>
            <a:endParaRPr lang="en-IN" sz="1050" dirty="0"/>
          </a:p>
          <a:p>
            <a:endParaRPr lang="en-IN" sz="1050" dirty="0"/>
          </a:p>
          <a:p>
            <a:r>
              <a:rPr lang="en-IN" dirty="0">
                <a:solidFill>
                  <a:srgbClr val="00B050"/>
                </a:solidFill>
              </a:rPr>
              <a:t>Built-in Compliance</a:t>
            </a:r>
          </a:p>
          <a:p>
            <a:r>
              <a:rPr lang="en-IN" sz="1050" dirty="0">
                <a:solidFill>
                  <a:schemeClr val="bg2">
                    <a:lumMod val="25000"/>
                  </a:schemeClr>
                </a:solidFill>
              </a:rPr>
              <a:t>All regulatory standards pre-implemented with ongoing compliance monitoring and updates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F751EF-F0D7-830B-BF4E-1CD0E2803183}"/>
              </a:ext>
            </a:extLst>
          </p:cNvPr>
          <p:cNvGrpSpPr/>
          <p:nvPr/>
        </p:nvGrpSpPr>
        <p:grpSpPr>
          <a:xfrm>
            <a:off x="5419725" y="3276600"/>
            <a:ext cx="1352550" cy="1247775"/>
            <a:chOff x="5419725" y="3276600"/>
            <a:chExt cx="1352550" cy="124777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DEE8EE-CC1C-28C4-1452-C6A4D34DB795}"/>
                </a:ext>
              </a:extLst>
            </p:cNvPr>
            <p:cNvSpPr/>
            <p:nvPr/>
          </p:nvSpPr>
          <p:spPr>
            <a:xfrm>
              <a:off x="5419725" y="3276600"/>
              <a:ext cx="1352550" cy="12477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73C87520-8137-7E89-2BC7-ED1FBF5FB5AB}"/>
                </a:ext>
              </a:extLst>
            </p:cNvPr>
            <p:cNvSpPr/>
            <p:nvPr/>
          </p:nvSpPr>
          <p:spPr>
            <a:xfrm>
              <a:off x="5591175" y="3748087"/>
              <a:ext cx="962037" cy="304800"/>
            </a:xfrm>
            <a:prstGeom prst="rightArrow">
              <a:avLst>
                <a:gd name="adj1" fmla="val 37500"/>
                <a:gd name="adj2" fmla="val 65625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672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C776F-BA97-1612-0B43-48ED58F9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614783-1FD7-8627-8274-7311E5FE3A36}"/>
              </a:ext>
            </a:extLst>
          </p:cNvPr>
          <p:cNvSpPr txBox="1"/>
          <p:nvPr/>
        </p:nvSpPr>
        <p:spPr>
          <a:xfrm>
            <a:off x="1267024" y="25400"/>
            <a:ext cx="965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Unfair Competitive Advantages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EE300-16FD-518B-47CD-AFE7EF752B30}"/>
              </a:ext>
            </a:extLst>
          </p:cNvPr>
          <p:cNvSpPr txBox="1"/>
          <p:nvPr/>
        </p:nvSpPr>
        <p:spPr>
          <a:xfrm>
            <a:off x="4098925" y="948730"/>
            <a:ext cx="399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Why Choose ITIO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Innovex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AC4183-F8BC-19BC-212E-E89D8DABE96F}"/>
              </a:ext>
            </a:extLst>
          </p:cNvPr>
          <p:cNvGrpSpPr/>
          <p:nvPr/>
        </p:nvGrpSpPr>
        <p:grpSpPr>
          <a:xfrm>
            <a:off x="950976" y="1682496"/>
            <a:ext cx="4736592" cy="4796813"/>
            <a:chOff x="950976" y="1682496"/>
            <a:chExt cx="4736592" cy="479681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79AD437-7212-A422-472C-CDD7FE9DF411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DDAFA3F-338E-973C-35CC-305F5F5C6E98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F0E88FA-E513-5BFD-5B68-1CAA80F76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6489" y="2058944"/>
            <a:ext cx="459816" cy="461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0BA86D-7C89-6973-91DB-9247CAB9C8FD}"/>
              </a:ext>
            </a:extLst>
          </p:cNvPr>
          <p:cNvSpPr txBox="1"/>
          <p:nvPr/>
        </p:nvSpPr>
        <p:spPr>
          <a:xfrm>
            <a:off x="1786305" y="2058944"/>
            <a:ext cx="258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Our Strengths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5904A-2342-3B7A-D022-C71E40764C97}"/>
              </a:ext>
            </a:extLst>
          </p:cNvPr>
          <p:cNvSpPr txBox="1"/>
          <p:nvPr/>
        </p:nvSpPr>
        <p:spPr>
          <a:xfrm>
            <a:off x="1119449" y="2818548"/>
            <a:ext cx="4399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Complete white-label solution with full customization and branding control for maximum market differentiation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Enterprise-grade security with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PCl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DSS Level 1 compliance and advanced fraud protection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Rapid deployment within 8 weeks compared to years of in-house development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Comprehensive API suite with extensive documentation and developer support resources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24/7 dedicated support with local expertise and proactive monitoring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276BBF-040B-2969-A9CE-363846281026}"/>
              </a:ext>
            </a:extLst>
          </p:cNvPr>
          <p:cNvGrpSpPr/>
          <p:nvPr/>
        </p:nvGrpSpPr>
        <p:grpSpPr>
          <a:xfrm>
            <a:off x="6063081" y="1761005"/>
            <a:ext cx="4736592" cy="4796813"/>
            <a:chOff x="950976" y="1682496"/>
            <a:chExt cx="4736592" cy="479681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53D0585-8259-8E91-A551-93477F6B8572}"/>
                </a:ext>
              </a:extLst>
            </p:cNvPr>
            <p:cNvSpPr/>
            <p:nvPr/>
          </p:nvSpPr>
          <p:spPr>
            <a:xfrm>
              <a:off x="950976" y="1682496"/>
              <a:ext cx="4736592" cy="471830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85D9EBF-673E-E2F3-5FCB-7CA2F3EF8D99}"/>
                </a:ext>
              </a:extLst>
            </p:cNvPr>
            <p:cNvSpPr/>
            <p:nvPr/>
          </p:nvSpPr>
          <p:spPr>
            <a:xfrm>
              <a:off x="950976" y="1761005"/>
              <a:ext cx="4736592" cy="47183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9DD819-7F68-1CCF-DA02-C96EB4DFB69F}"/>
              </a:ext>
            </a:extLst>
          </p:cNvPr>
          <p:cNvSpPr txBox="1"/>
          <p:nvPr/>
        </p:nvSpPr>
        <p:spPr>
          <a:xfrm>
            <a:off x="6898410" y="2137453"/>
            <a:ext cx="258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Market Gaps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6D0A64-4C3D-A16F-8E8C-050AC8D50010}"/>
              </a:ext>
            </a:extLst>
          </p:cNvPr>
          <p:cNvSpPr txBox="1"/>
          <p:nvPr/>
        </p:nvSpPr>
        <p:spPr>
          <a:xfrm>
            <a:off x="6231554" y="2818548"/>
            <a:ext cx="43996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Limited customization options in existing solutions restricting brand control and flexibility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High infrastructure costs and complex compliance requirements for new entrants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Long development cycles delaying time-to-market opportunities and revenue generation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Inadequate integration support causing implementation delays and technical challenges</a:t>
            </a: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Clr>
                <a:srgbClr val="8B5CF6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Poor customer service and limited ongoing support from traditional providers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F31D7D-994D-2297-9ADA-084BBF73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81" y="2162065"/>
            <a:ext cx="460129" cy="4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9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AC5FBA-8169-64B2-FA24-B18C6D72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98C2C-61AD-FE1C-2A58-52F5FDBC601C}"/>
              </a:ext>
            </a:extLst>
          </p:cNvPr>
          <p:cNvSpPr txBox="1"/>
          <p:nvPr/>
        </p:nvSpPr>
        <p:spPr>
          <a:xfrm>
            <a:off x="1934371" y="53459"/>
            <a:ext cx="8323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 Fix: Solution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38536-75B5-52DE-8C9D-F4D17367DF5B}"/>
              </a:ext>
            </a:extLst>
          </p:cNvPr>
          <p:cNvSpPr txBox="1"/>
          <p:nvPr/>
        </p:nvSpPr>
        <p:spPr>
          <a:xfrm>
            <a:off x="4512469" y="976789"/>
            <a:ext cx="316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Inside the ITIO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Innovex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Platform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904EB9-6D1F-1D2C-49BA-7813A57BFC11}"/>
              </a:ext>
            </a:extLst>
          </p:cNvPr>
          <p:cNvGrpSpPr/>
          <p:nvPr/>
        </p:nvGrpSpPr>
        <p:grpSpPr>
          <a:xfrm>
            <a:off x="466723" y="1666492"/>
            <a:ext cx="3514724" cy="4551339"/>
            <a:chOff x="466723" y="1666492"/>
            <a:chExt cx="3514724" cy="455133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1A307DC-C8EF-BD5B-C83A-CAC33EADEB46}"/>
                </a:ext>
              </a:extLst>
            </p:cNvPr>
            <p:cNvGrpSpPr/>
            <p:nvPr/>
          </p:nvGrpSpPr>
          <p:grpSpPr>
            <a:xfrm>
              <a:off x="466723" y="1666492"/>
              <a:ext cx="3514724" cy="4551339"/>
              <a:chOff x="7751618" y="1566885"/>
              <a:chExt cx="2404008" cy="3653297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3861FE1-6CCD-0383-29CF-DC900413454F}"/>
                  </a:ext>
                </a:extLst>
              </p:cNvPr>
              <p:cNvSpPr/>
              <p:nvPr/>
            </p:nvSpPr>
            <p:spPr>
              <a:xfrm>
                <a:off x="7935313" y="1566885"/>
                <a:ext cx="2036618" cy="831796"/>
              </a:xfrm>
              <a:prstGeom prst="roundRect">
                <a:avLst>
                  <a:gd name="adj" fmla="val 42746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0D0223B-4D85-DAA7-62D0-B666EBEB23E4}"/>
                  </a:ext>
                </a:extLst>
              </p:cNvPr>
              <p:cNvSpPr/>
              <p:nvPr/>
            </p:nvSpPr>
            <p:spPr>
              <a:xfrm>
                <a:off x="7751618" y="1775012"/>
                <a:ext cx="2404008" cy="3445170"/>
              </a:xfrm>
              <a:prstGeom prst="roundRect">
                <a:avLst>
                  <a:gd name="adj" fmla="val 1030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FF457DD-52CD-DE3F-4FEA-FD93A07B75AF}"/>
                  </a:ext>
                </a:extLst>
              </p:cNvPr>
              <p:cNvSpPr/>
              <p:nvPr/>
            </p:nvSpPr>
            <p:spPr>
              <a:xfrm rot="10800000">
                <a:off x="8281390" y="1566885"/>
                <a:ext cx="1344464" cy="995423"/>
              </a:xfrm>
              <a:custGeom>
                <a:avLst/>
                <a:gdLst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672862 w 1344464"/>
                  <a:gd name="connsiteY12" fmla="*/ 0 h 995423"/>
                  <a:gd name="connsiteX13" fmla="*/ 730373 w 1344464"/>
                  <a:gd name="connsiteY13" fmla="*/ 0 h 995423"/>
                  <a:gd name="connsiteX14" fmla="*/ 764197 w 1344464"/>
                  <a:gd name="connsiteY14" fmla="*/ 0 h 995423"/>
                  <a:gd name="connsiteX15" fmla="*/ 1169314 w 1344464"/>
                  <a:gd name="connsiteY15" fmla="*/ 405117 h 995423"/>
                  <a:gd name="connsiteX16" fmla="*/ 1344464 w 1344464"/>
                  <a:gd name="connsiteY16" fmla="*/ 995422 h 995423"/>
                  <a:gd name="connsiteX17" fmla="*/ 764207 w 1344464"/>
                  <a:gd name="connsiteY17" fmla="*/ 995422 h 995423"/>
                  <a:gd name="connsiteX18" fmla="*/ 764197 w 1344464"/>
                  <a:gd name="connsiteY18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730373 w 1344464"/>
                  <a:gd name="connsiteY12" fmla="*/ 0 h 995423"/>
                  <a:gd name="connsiteX13" fmla="*/ 764197 w 1344464"/>
                  <a:gd name="connsiteY13" fmla="*/ 0 h 995423"/>
                  <a:gd name="connsiteX14" fmla="*/ 1169314 w 1344464"/>
                  <a:gd name="connsiteY14" fmla="*/ 405117 h 995423"/>
                  <a:gd name="connsiteX15" fmla="*/ 1344464 w 1344464"/>
                  <a:gd name="connsiteY15" fmla="*/ 995422 h 995423"/>
                  <a:gd name="connsiteX16" fmla="*/ 764207 w 1344464"/>
                  <a:gd name="connsiteY16" fmla="*/ 995422 h 995423"/>
                  <a:gd name="connsiteX17" fmla="*/ 764197 w 1344464"/>
                  <a:gd name="connsiteY17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730373 w 1344464"/>
                  <a:gd name="connsiteY11" fmla="*/ 0 h 995423"/>
                  <a:gd name="connsiteX12" fmla="*/ 764197 w 1344464"/>
                  <a:gd name="connsiteY12" fmla="*/ 0 h 995423"/>
                  <a:gd name="connsiteX13" fmla="*/ 1169314 w 1344464"/>
                  <a:gd name="connsiteY13" fmla="*/ 405117 h 995423"/>
                  <a:gd name="connsiteX14" fmla="*/ 1344464 w 1344464"/>
                  <a:gd name="connsiteY14" fmla="*/ 995422 h 995423"/>
                  <a:gd name="connsiteX15" fmla="*/ 764207 w 1344464"/>
                  <a:gd name="connsiteY15" fmla="*/ 995422 h 995423"/>
                  <a:gd name="connsiteX16" fmla="*/ 764197 w 1344464"/>
                  <a:gd name="connsiteY16" fmla="*/ 995423 h 99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44464" h="995423">
                    <a:moveTo>
                      <a:pt x="764197" y="995423"/>
                    </a:moveTo>
                    <a:lnTo>
                      <a:pt x="730373" y="995423"/>
                    </a:lnTo>
                    <a:lnTo>
                      <a:pt x="672862" y="995423"/>
                    </a:lnTo>
                    <a:lnTo>
                      <a:pt x="671602" y="995423"/>
                    </a:lnTo>
                    <a:lnTo>
                      <a:pt x="609602" y="995423"/>
                    </a:lnTo>
                    <a:lnTo>
                      <a:pt x="580267" y="995423"/>
                    </a:lnTo>
                    <a:cubicBezTo>
                      <a:pt x="580264" y="995423"/>
                      <a:pt x="580260" y="995422"/>
                      <a:pt x="580257" y="995422"/>
                    </a:cubicBezTo>
                    <a:lnTo>
                      <a:pt x="0" y="995422"/>
                    </a:lnTo>
                    <a:lnTo>
                      <a:pt x="175150" y="405117"/>
                    </a:lnTo>
                    <a:cubicBezTo>
                      <a:pt x="238410" y="192879"/>
                      <a:pt x="356527" y="0"/>
                      <a:pt x="580267" y="0"/>
                    </a:cubicBezTo>
                    <a:lnTo>
                      <a:pt x="609602" y="0"/>
                    </a:lnTo>
                    <a:lnTo>
                      <a:pt x="730373" y="0"/>
                    </a:lnTo>
                    <a:lnTo>
                      <a:pt x="764197" y="0"/>
                    </a:lnTo>
                    <a:cubicBezTo>
                      <a:pt x="987937" y="0"/>
                      <a:pt x="1106054" y="192879"/>
                      <a:pt x="1169314" y="405117"/>
                    </a:cubicBezTo>
                    <a:lnTo>
                      <a:pt x="1344464" y="995422"/>
                    </a:lnTo>
                    <a:lnTo>
                      <a:pt x="764207" y="995422"/>
                    </a:lnTo>
                    <a:cubicBezTo>
                      <a:pt x="764204" y="995422"/>
                      <a:pt x="764200" y="995423"/>
                      <a:pt x="764197" y="99542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pic>
          <p:nvPicPr>
            <p:cNvPr id="86" name="Graphic 33" descr="Badge 1 with solid fill">
              <a:extLst>
                <a:ext uri="{FF2B5EF4-FFF2-40B4-BE49-F238E27FC236}">
                  <a16:creationId xmlns:a16="http://schemas.microsoft.com/office/drawing/2014/main" id="{955FF97D-E1C8-0763-FF89-16FA0445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69615" y="2080757"/>
              <a:ext cx="410486" cy="410486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2093EFD-6075-DEBD-8D0E-B1541F358076}"/>
                </a:ext>
              </a:extLst>
            </p:cNvPr>
            <p:cNvSpPr txBox="1"/>
            <p:nvPr/>
          </p:nvSpPr>
          <p:spPr>
            <a:xfrm>
              <a:off x="561975" y="2962045"/>
              <a:ext cx="3270689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F4D77"/>
                  </a:solidFill>
                </a:rPr>
                <a:t>CORE PLATFORM</a:t>
              </a:r>
            </a:p>
            <a:p>
              <a:endParaRPr lang="en-US" sz="1200" dirty="0">
                <a:solidFill>
                  <a:srgbClr val="1F4D77"/>
                </a:solidFill>
              </a:endParaRPr>
            </a:p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Payment Engine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Robust payment processing infrastructure supporting multiple payment methods, currencies, and real-time transaction processing with 99.9% uptime guarantee</a:t>
              </a:r>
              <a:endPara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C3623A-9535-D75B-C6B2-BB1B355CF958}"/>
              </a:ext>
            </a:extLst>
          </p:cNvPr>
          <p:cNvGrpSpPr/>
          <p:nvPr/>
        </p:nvGrpSpPr>
        <p:grpSpPr>
          <a:xfrm>
            <a:off x="4338638" y="1666489"/>
            <a:ext cx="3514724" cy="4551339"/>
            <a:chOff x="4338638" y="1666489"/>
            <a:chExt cx="3514724" cy="455133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545C579-5577-C832-3F15-B058070A8529}"/>
                </a:ext>
              </a:extLst>
            </p:cNvPr>
            <p:cNvGrpSpPr/>
            <p:nvPr/>
          </p:nvGrpSpPr>
          <p:grpSpPr>
            <a:xfrm>
              <a:off x="4338638" y="1666489"/>
              <a:ext cx="3514724" cy="4551339"/>
              <a:chOff x="7751618" y="1566885"/>
              <a:chExt cx="2404008" cy="3653297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46A3E8B6-E8E3-52E4-23A9-615688B3822A}"/>
                  </a:ext>
                </a:extLst>
              </p:cNvPr>
              <p:cNvSpPr/>
              <p:nvPr/>
            </p:nvSpPr>
            <p:spPr>
              <a:xfrm>
                <a:off x="7935313" y="1566885"/>
                <a:ext cx="2036618" cy="831796"/>
              </a:xfrm>
              <a:prstGeom prst="roundRect">
                <a:avLst>
                  <a:gd name="adj" fmla="val 42746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A5F67232-BB8F-B6CC-9E99-0E0095CFC7D9}"/>
                  </a:ext>
                </a:extLst>
              </p:cNvPr>
              <p:cNvSpPr/>
              <p:nvPr/>
            </p:nvSpPr>
            <p:spPr>
              <a:xfrm>
                <a:off x="7751618" y="1775012"/>
                <a:ext cx="2404008" cy="3445170"/>
              </a:xfrm>
              <a:prstGeom prst="roundRect">
                <a:avLst>
                  <a:gd name="adj" fmla="val 1030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1FD1FB6-2FAB-79E1-3B80-16DEEFEC76AB}"/>
                  </a:ext>
                </a:extLst>
              </p:cNvPr>
              <p:cNvSpPr/>
              <p:nvPr/>
            </p:nvSpPr>
            <p:spPr>
              <a:xfrm rot="10800000">
                <a:off x="8281390" y="1566885"/>
                <a:ext cx="1344464" cy="995423"/>
              </a:xfrm>
              <a:custGeom>
                <a:avLst/>
                <a:gdLst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672862 w 1344464"/>
                  <a:gd name="connsiteY12" fmla="*/ 0 h 995423"/>
                  <a:gd name="connsiteX13" fmla="*/ 730373 w 1344464"/>
                  <a:gd name="connsiteY13" fmla="*/ 0 h 995423"/>
                  <a:gd name="connsiteX14" fmla="*/ 764197 w 1344464"/>
                  <a:gd name="connsiteY14" fmla="*/ 0 h 995423"/>
                  <a:gd name="connsiteX15" fmla="*/ 1169314 w 1344464"/>
                  <a:gd name="connsiteY15" fmla="*/ 405117 h 995423"/>
                  <a:gd name="connsiteX16" fmla="*/ 1344464 w 1344464"/>
                  <a:gd name="connsiteY16" fmla="*/ 995422 h 995423"/>
                  <a:gd name="connsiteX17" fmla="*/ 764207 w 1344464"/>
                  <a:gd name="connsiteY17" fmla="*/ 995422 h 995423"/>
                  <a:gd name="connsiteX18" fmla="*/ 764197 w 1344464"/>
                  <a:gd name="connsiteY18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730373 w 1344464"/>
                  <a:gd name="connsiteY12" fmla="*/ 0 h 995423"/>
                  <a:gd name="connsiteX13" fmla="*/ 764197 w 1344464"/>
                  <a:gd name="connsiteY13" fmla="*/ 0 h 995423"/>
                  <a:gd name="connsiteX14" fmla="*/ 1169314 w 1344464"/>
                  <a:gd name="connsiteY14" fmla="*/ 405117 h 995423"/>
                  <a:gd name="connsiteX15" fmla="*/ 1344464 w 1344464"/>
                  <a:gd name="connsiteY15" fmla="*/ 995422 h 995423"/>
                  <a:gd name="connsiteX16" fmla="*/ 764207 w 1344464"/>
                  <a:gd name="connsiteY16" fmla="*/ 995422 h 995423"/>
                  <a:gd name="connsiteX17" fmla="*/ 764197 w 1344464"/>
                  <a:gd name="connsiteY17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730373 w 1344464"/>
                  <a:gd name="connsiteY11" fmla="*/ 0 h 995423"/>
                  <a:gd name="connsiteX12" fmla="*/ 764197 w 1344464"/>
                  <a:gd name="connsiteY12" fmla="*/ 0 h 995423"/>
                  <a:gd name="connsiteX13" fmla="*/ 1169314 w 1344464"/>
                  <a:gd name="connsiteY13" fmla="*/ 405117 h 995423"/>
                  <a:gd name="connsiteX14" fmla="*/ 1344464 w 1344464"/>
                  <a:gd name="connsiteY14" fmla="*/ 995422 h 995423"/>
                  <a:gd name="connsiteX15" fmla="*/ 764207 w 1344464"/>
                  <a:gd name="connsiteY15" fmla="*/ 995422 h 995423"/>
                  <a:gd name="connsiteX16" fmla="*/ 764197 w 1344464"/>
                  <a:gd name="connsiteY16" fmla="*/ 995423 h 99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44464" h="995423">
                    <a:moveTo>
                      <a:pt x="764197" y="995423"/>
                    </a:moveTo>
                    <a:lnTo>
                      <a:pt x="730373" y="995423"/>
                    </a:lnTo>
                    <a:lnTo>
                      <a:pt x="672862" y="995423"/>
                    </a:lnTo>
                    <a:lnTo>
                      <a:pt x="671602" y="995423"/>
                    </a:lnTo>
                    <a:lnTo>
                      <a:pt x="609602" y="995423"/>
                    </a:lnTo>
                    <a:lnTo>
                      <a:pt x="580267" y="995423"/>
                    </a:lnTo>
                    <a:cubicBezTo>
                      <a:pt x="580264" y="995423"/>
                      <a:pt x="580260" y="995422"/>
                      <a:pt x="580257" y="995422"/>
                    </a:cubicBezTo>
                    <a:lnTo>
                      <a:pt x="0" y="995422"/>
                    </a:lnTo>
                    <a:lnTo>
                      <a:pt x="175150" y="405117"/>
                    </a:lnTo>
                    <a:cubicBezTo>
                      <a:pt x="238410" y="192879"/>
                      <a:pt x="356527" y="0"/>
                      <a:pt x="580267" y="0"/>
                    </a:cubicBezTo>
                    <a:lnTo>
                      <a:pt x="609602" y="0"/>
                    </a:lnTo>
                    <a:lnTo>
                      <a:pt x="730373" y="0"/>
                    </a:lnTo>
                    <a:lnTo>
                      <a:pt x="764197" y="0"/>
                    </a:lnTo>
                    <a:cubicBezTo>
                      <a:pt x="987937" y="0"/>
                      <a:pt x="1106054" y="192879"/>
                      <a:pt x="1169314" y="405117"/>
                    </a:cubicBezTo>
                    <a:lnTo>
                      <a:pt x="1344464" y="995422"/>
                    </a:lnTo>
                    <a:lnTo>
                      <a:pt x="764207" y="995422"/>
                    </a:lnTo>
                    <a:cubicBezTo>
                      <a:pt x="764204" y="995422"/>
                      <a:pt x="764200" y="995423"/>
                      <a:pt x="764197" y="9954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 dirty="0"/>
              </a:p>
            </p:txBody>
          </p:sp>
        </p:grpSp>
        <p:pic>
          <p:nvPicPr>
            <p:cNvPr id="84" name="Graphic 34" descr="Badge with solid fill">
              <a:extLst>
                <a:ext uri="{FF2B5EF4-FFF2-40B4-BE49-F238E27FC236}">
                  <a16:creationId xmlns:a16="http://schemas.microsoft.com/office/drawing/2014/main" id="{D97CF2E9-7CB8-F844-FA2A-DA1EFA49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60255" y="2081303"/>
              <a:ext cx="410486" cy="410486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17C6820-189F-C63F-C2CA-0FE7E494593E}"/>
                </a:ext>
              </a:extLst>
            </p:cNvPr>
            <p:cNvSpPr txBox="1"/>
            <p:nvPr/>
          </p:nvSpPr>
          <p:spPr>
            <a:xfrm>
              <a:off x="4430153" y="2962045"/>
              <a:ext cx="3270689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B5D00"/>
                  </a:solidFill>
                </a:rPr>
                <a:t>CUSTOMIZATION</a:t>
              </a:r>
            </a:p>
            <a:p>
              <a:endParaRPr lang="en-US" sz="1200" dirty="0">
                <a:solidFill>
                  <a:srgbClr val="1F4D77"/>
                </a:solidFill>
              </a:endParaRPr>
            </a:p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Brand Control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Complete white-label solution allowing full customization of user interface, branding elements, domain, and customer experience under your brand</a:t>
              </a:r>
              <a:endPara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689D70E-F23B-061B-27C4-98261DD2CE7F}"/>
              </a:ext>
            </a:extLst>
          </p:cNvPr>
          <p:cNvGrpSpPr/>
          <p:nvPr/>
        </p:nvGrpSpPr>
        <p:grpSpPr>
          <a:xfrm>
            <a:off x="8359336" y="1666490"/>
            <a:ext cx="3514724" cy="4551341"/>
            <a:chOff x="8359336" y="1666490"/>
            <a:chExt cx="3514724" cy="455134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F3C5329-F7CA-7F35-7D83-AA614EDD69F2}"/>
                </a:ext>
              </a:extLst>
            </p:cNvPr>
            <p:cNvGrpSpPr/>
            <p:nvPr/>
          </p:nvGrpSpPr>
          <p:grpSpPr>
            <a:xfrm>
              <a:off x="8359336" y="1666490"/>
              <a:ext cx="3514724" cy="4551341"/>
              <a:chOff x="7751618" y="1566885"/>
              <a:chExt cx="2404008" cy="3653297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2DEF432C-BB07-F33D-7E7F-3BB3345D998B}"/>
                  </a:ext>
                </a:extLst>
              </p:cNvPr>
              <p:cNvSpPr/>
              <p:nvPr/>
            </p:nvSpPr>
            <p:spPr>
              <a:xfrm>
                <a:off x="7935313" y="1566885"/>
                <a:ext cx="2036618" cy="831796"/>
              </a:xfrm>
              <a:prstGeom prst="roundRect">
                <a:avLst>
                  <a:gd name="adj" fmla="val 42746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66355B84-D15B-45A1-CB01-09532097DF50}"/>
                  </a:ext>
                </a:extLst>
              </p:cNvPr>
              <p:cNvSpPr/>
              <p:nvPr/>
            </p:nvSpPr>
            <p:spPr>
              <a:xfrm>
                <a:off x="7751618" y="1775012"/>
                <a:ext cx="2404008" cy="3445170"/>
              </a:xfrm>
              <a:prstGeom prst="roundRect">
                <a:avLst>
                  <a:gd name="adj" fmla="val 1030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026B4ED-592B-FC40-4C2E-5D1CE4E048A9}"/>
                  </a:ext>
                </a:extLst>
              </p:cNvPr>
              <p:cNvSpPr/>
              <p:nvPr/>
            </p:nvSpPr>
            <p:spPr>
              <a:xfrm rot="10800000">
                <a:off x="8281390" y="1566885"/>
                <a:ext cx="1344464" cy="995423"/>
              </a:xfrm>
              <a:custGeom>
                <a:avLst/>
                <a:gdLst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672862 w 1344464"/>
                  <a:gd name="connsiteY12" fmla="*/ 0 h 995423"/>
                  <a:gd name="connsiteX13" fmla="*/ 730373 w 1344464"/>
                  <a:gd name="connsiteY13" fmla="*/ 0 h 995423"/>
                  <a:gd name="connsiteX14" fmla="*/ 764197 w 1344464"/>
                  <a:gd name="connsiteY14" fmla="*/ 0 h 995423"/>
                  <a:gd name="connsiteX15" fmla="*/ 1169314 w 1344464"/>
                  <a:gd name="connsiteY15" fmla="*/ 405117 h 995423"/>
                  <a:gd name="connsiteX16" fmla="*/ 1344464 w 1344464"/>
                  <a:gd name="connsiteY16" fmla="*/ 995422 h 995423"/>
                  <a:gd name="connsiteX17" fmla="*/ 764207 w 1344464"/>
                  <a:gd name="connsiteY17" fmla="*/ 995422 h 995423"/>
                  <a:gd name="connsiteX18" fmla="*/ 764197 w 1344464"/>
                  <a:gd name="connsiteY18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671602 w 1344464"/>
                  <a:gd name="connsiteY11" fmla="*/ 0 h 995423"/>
                  <a:gd name="connsiteX12" fmla="*/ 730373 w 1344464"/>
                  <a:gd name="connsiteY12" fmla="*/ 0 h 995423"/>
                  <a:gd name="connsiteX13" fmla="*/ 764197 w 1344464"/>
                  <a:gd name="connsiteY13" fmla="*/ 0 h 995423"/>
                  <a:gd name="connsiteX14" fmla="*/ 1169314 w 1344464"/>
                  <a:gd name="connsiteY14" fmla="*/ 405117 h 995423"/>
                  <a:gd name="connsiteX15" fmla="*/ 1344464 w 1344464"/>
                  <a:gd name="connsiteY15" fmla="*/ 995422 h 995423"/>
                  <a:gd name="connsiteX16" fmla="*/ 764207 w 1344464"/>
                  <a:gd name="connsiteY16" fmla="*/ 995422 h 995423"/>
                  <a:gd name="connsiteX17" fmla="*/ 764197 w 1344464"/>
                  <a:gd name="connsiteY17" fmla="*/ 995423 h 995423"/>
                  <a:gd name="connsiteX0" fmla="*/ 764197 w 1344464"/>
                  <a:gd name="connsiteY0" fmla="*/ 995423 h 995423"/>
                  <a:gd name="connsiteX1" fmla="*/ 730373 w 1344464"/>
                  <a:gd name="connsiteY1" fmla="*/ 995423 h 995423"/>
                  <a:gd name="connsiteX2" fmla="*/ 672862 w 1344464"/>
                  <a:gd name="connsiteY2" fmla="*/ 995423 h 995423"/>
                  <a:gd name="connsiteX3" fmla="*/ 671602 w 1344464"/>
                  <a:gd name="connsiteY3" fmla="*/ 995423 h 995423"/>
                  <a:gd name="connsiteX4" fmla="*/ 609602 w 1344464"/>
                  <a:gd name="connsiteY4" fmla="*/ 995423 h 995423"/>
                  <a:gd name="connsiteX5" fmla="*/ 580267 w 1344464"/>
                  <a:gd name="connsiteY5" fmla="*/ 995423 h 995423"/>
                  <a:gd name="connsiteX6" fmla="*/ 580257 w 1344464"/>
                  <a:gd name="connsiteY6" fmla="*/ 995422 h 995423"/>
                  <a:gd name="connsiteX7" fmla="*/ 0 w 1344464"/>
                  <a:gd name="connsiteY7" fmla="*/ 995422 h 995423"/>
                  <a:gd name="connsiteX8" fmla="*/ 175150 w 1344464"/>
                  <a:gd name="connsiteY8" fmla="*/ 405117 h 995423"/>
                  <a:gd name="connsiteX9" fmla="*/ 580267 w 1344464"/>
                  <a:gd name="connsiteY9" fmla="*/ 0 h 995423"/>
                  <a:gd name="connsiteX10" fmla="*/ 609602 w 1344464"/>
                  <a:gd name="connsiteY10" fmla="*/ 0 h 995423"/>
                  <a:gd name="connsiteX11" fmla="*/ 730373 w 1344464"/>
                  <a:gd name="connsiteY11" fmla="*/ 0 h 995423"/>
                  <a:gd name="connsiteX12" fmla="*/ 764197 w 1344464"/>
                  <a:gd name="connsiteY12" fmla="*/ 0 h 995423"/>
                  <a:gd name="connsiteX13" fmla="*/ 1169314 w 1344464"/>
                  <a:gd name="connsiteY13" fmla="*/ 405117 h 995423"/>
                  <a:gd name="connsiteX14" fmla="*/ 1344464 w 1344464"/>
                  <a:gd name="connsiteY14" fmla="*/ 995422 h 995423"/>
                  <a:gd name="connsiteX15" fmla="*/ 764207 w 1344464"/>
                  <a:gd name="connsiteY15" fmla="*/ 995422 h 995423"/>
                  <a:gd name="connsiteX16" fmla="*/ 764197 w 1344464"/>
                  <a:gd name="connsiteY16" fmla="*/ 995423 h 995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44464" h="995423">
                    <a:moveTo>
                      <a:pt x="764197" y="995423"/>
                    </a:moveTo>
                    <a:lnTo>
                      <a:pt x="730373" y="995423"/>
                    </a:lnTo>
                    <a:lnTo>
                      <a:pt x="672862" y="995423"/>
                    </a:lnTo>
                    <a:lnTo>
                      <a:pt x="671602" y="995423"/>
                    </a:lnTo>
                    <a:lnTo>
                      <a:pt x="609602" y="995423"/>
                    </a:lnTo>
                    <a:lnTo>
                      <a:pt x="580267" y="995423"/>
                    </a:lnTo>
                    <a:cubicBezTo>
                      <a:pt x="580264" y="995423"/>
                      <a:pt x="580260" y="995422"/>
                      <a:pt x="580257" y="995422"/>
                    </a:cubicBezTo>
                    <a:lnTo>
                      <a:pt x="0" y="995422"/>
                    </a:lnTo>
                    <a:lnTo>
                      <a:pt x="175150" y="405117"/>
                    </a:lnTo>
                    <a:cubicBezTo>
                      <a:pt x="238410" y="192879"/>
                      <a:pt x="356527" y="0"/>
                      <a:pt x="580267" y="0"/>
                    </a:cubicBezTo>
                    <a:lnTo>
                      <a:pt x="609602" y="0"/>
                    </a:lnTo>
                    <a:lnTo>
                      <a:pt x="730373" y="0"/>
                    </a:lnTo>
                    <a:lnTo>
                      <a:pt x="764197" y="0"/>
                    </a:lnTo>
                    <a:cubicBezTo>
                      <a:pt x="987937" y="0"/>
                      <a:pt x="1106054" y="192879"/>
                      <a:pt x="1169314" y="405117"/>
                    </a:cubicBezTo>
                    <a:lnTo>
                      <a:pt x="1344464" y="995422"/>
                    </a:lnTo>
                    <a:lnTo>
                      <a:pt x="764207" y="995422"/>
                    </a:lnTo>
                    <a:cubicBezTo>
                      <a:pt x="764204" y="995422"/>
                      <a:pt x="764200" y="995423"/>
                      <a:pt x="764197" y="9954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pic>
          <p:nvPicPr>
            <p:cNvPr id="87" name="Graphic 35" descr="Badge 3 with solid fill">
              <a:extLst>
                <a:ext uri="{FF2B5EF4-FFF2-40B4-BE49-F238E27FC236}">
                  <a16:creationId xmlns:a16="http://schemas.microsoft.com/office/drawing/2014/main" id="{46FFB7F7-C5B0-EDDF-C4C1-A77D49E7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909291" y="2080757"/>
              <a:ext cx="410486" cy="410486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E9D7386-9BBA-355C-3A43-4DFE9ABAD6D6}"/>
                </a:ext>
              </a:extLst>
            </p:cNvPr>
            <p:cNvSpPr txBox="1"/>
            <p:nvPr/>
          </p:nvSpPr>
          <p:spPr>
            <a:xfrm>
              <a:off x="8454588" y="2962045"/>
              <a:ext cx="3270689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F4D77"/>
                  </a:solidFill>
                </a:rPr>
                <a:t>INTEGRATION</a:t>
              </a:r>
            </a:p>
            <a:p>
              <a:endParaRPr lang="en-US" sz="1200" dirty="0">
                <a:solidFill>
                  <a:srgbClr val="1F4D77"/>
                </a:solidFill>
              </a:endParaRPr>
            </a:p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Seamless APIs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Comprehensive REST APIs and SDKs enabling quick integration with existing systems, websites, mobile apps, and enterprise software platforms</a:t>
              </a:r>
              <a:endPara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7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41551 L -1.25E-6 7.31836E-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42523 L 0 7.31836E-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42523 L 5E-6 7.31836E-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E4929-16E2-65B1-9343-9D7437C5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35C86A-2C76-5D6B-925B-FDE6E00D7006}"/>
              </a:ext>
            </a:extLst>
          </p:cNvPr>
          <p:cNvGrpSpPr/>
          <p:nvPr/>
        </p:nvGrpSpPr>
        <p:grpSpPr>
          <a:xfrm>
            <a:off x="1556147" y="71785"/>
            <a:ext cx="9079706" cy="1754326"/>
            <a:chOff x="1556147" y="174796"/>
            <a:chExt cx="9079706" cy="17543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F54564-AB30-F644-E752-021460E3005C}"/>
                </a:ext>
              </a:extLst>
            </p:cNvPr>
            <p:cNvSpPr txBox="1"/>
            <p:nvPr/>
          </p:nvSpPr>
          <p:spPr>
            <a:xfrm>
              <a:off x="1556147" y="174796"/>
              <a:ext cx="907970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Power Features That Drive ITIO </a:t>
              </a:r>
              <a:r>
                <a:rPr lang="en-US" sz="5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Innovex</a:t>
              </a:r>
              <a:endPara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F81D61-B885-18D8-293D-F9EDB914BFE0}"/>
                </a:ext>
              </a:extLst>
            </p:cNvPr>
            <p:cNvSpPr txBox="1"/>
            <p:nvPr/>
          </p:nvSpPr>
          <p:spPr>
            <a:xfrm>
              <a:off x="5470327" y="135162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:End-to-End Payment Powerhouse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C90C0A-7190-01B0-071D-FE26F1DE28B9}"/>
              </a:ext>
            </a:extLst>
          </p:cNvPr>
          <p:cNvGrpSpPr/>
          <p:nvPr/>
        </p:nvGrpSpPr>
        <p:grpSpPr>
          <a:xfrm>
            <a:off x="1162050" y="2057400"/>
            <a:ext cx="4738687" cy="2095500"/>
            <a:chOff x="1162050" y="1876425"/>
            <a:chExt cx="4738687" cy="20955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D548D5-B526-1C32-3F34-21723CBFBD5D}"/>
                </a:ext>
              </a:extLst>
            </p:cNvPr>
            <p:cNvGrpSpPr/>
            <p:nvPr/>
          </p:nvGrpSpPr>
          <p:grpSpPr>
            <a:xfrm>
              <a:off x="1162050" y="1876425"/>
              <a:ext cx="4638675" cy="2095500"/>
              <a:chOff x="1162050" y="1876425"/>
              <a:chExt cx="4638675" cy="20955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7BEC6CD-2B30-1CD2-E77D-7861D2831897}"/>
                  </a:ext>
                </a:extLst>
              </p:cNvPr>
              <p:cNvSpPr/>
              <p:nvPr/>
            </p:nvSpPr>
            <p:spPr>
              <a:xfrm>
                <a:off x="1162050" y="1876425"/>
                <a:ext cx="4591050" cy="2095500"/>
              </a:xfrm>
              <a:prstGeom prst="roundRect">
                <a:avLst/>
              </a:prstGeom>
              <a:solidFill>
                <a:srgbClr val="6366F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777E3823-F5FB-6D30-A91B-D310C8224EA8}"/>
                  </a:ext>
                </a:extLst>
              </p:cNvPr>
              <p:cNvSpPr/>
              <p:nvPr/>
            </p:nvSpPr>
            <p:spPr>
              <a:xfrm>
                <a:off x="1209675" y="1876425"/>
                <a:ext cx="4591050" cy="2095500"/>
              </a:xfrm>
              <a:prstGeom prst="roundRect">
                <a:avLst>
                  <a:gd name="adj" fmla="val 11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D9E343-49FC-C3DE-70C4-BC413DF39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935" y="1980010"/>
              <a:ext cx="510241" cy="53038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518F6B-6FE0-3524-3153-F0C23D8CF07A}"/>
                </a:ext>
              </a:extLst>
            </p:cNvPr>
            <p:cNvSpPr txBox="1"/>
            <p:nvPr/>
          </p:nvSpPr>
          <p:spPr>
            <a:xfrm>
              <a:off x="1824551" y="2070676"/>
              <a:ext cx="37350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Multi-Currency Assets( fiat + crypto)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40E05D-2CF1-42CD-3C91-DAB84400FEBD}"/>
                </a:ext>
              </a:extLst>
            </p:cNvPr>
            <p:cNvSpPr txBox="1"/>
            <p:nvPr/>
          </p:nvSpPr>
          <p:spPr>
            <a:xfrm>
              <a:off x="1248288" y="2782669"/>
              <a:ext cx="4652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Support for 150+ currencies with real-time exchange rates, automatic currency conversion, and localized payment methods for global market reach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7CC451-A2E5-75E0-207B-DA02C0AE4896}"/>
              </a:ext>
            </a:extLst>
          </p:cNvPr>
          <p:cNvGrpSpPr/>
          <p:nvPr/>
        </p:nvGrpSpPr>
        <p:grpSpPr>
          <a:xfrm>
            <a:off x="1209675" y="4305300"/>
            <a:ext cx="4638676" cy="2095500"/>
            <a:chOff x="1209675" y="4124325"/>
            <a:chExt cx="4638676" cy="20955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D58467-5919-959E-97D2-473FBF0F0E67}"/>
                </a:ext>
              </a:extLst>
            </p:cNvPr>
            <p:cNvGrpSpPr/>
            <p:nvPr/>
          </p:nvGrpSpPr>
          <p:grpSpPr>
            <a:xfrm>
              <a:off x="1209675" y="4124325"/>
              <a:ext cx="4638675" cy="2095500"/>
              <a:chOff x="1162050" y="1876425"/>
              <a:chExt cx="4638675" cy="209550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1066C7C7-E97C-7247-A6EC-B17FF1A7005A}"/>
                  </a:ext>
                </a:extLst>
              </p:cNvPr>
              <p:cNvSpPr/>
              <p:nvPr/>
            </p:nvSpPr>
            <p:spPr>
              <a:xfrm>
                <a:off x="1162050" y="1876425"/>
                <a:ext cx="4591050" cy="2095500"/>
              </a:xfrm>
              <a:prstGeom prst="roundRect">
                <a:avLst/>
              </a:prstGeom>
              <a:solidFill>
                <a:srgbClr val="06B6D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6168F8A-8930-514B-EC24-5B50D931102B}"/>
                  </a:ext>
                </a:extLst>
              </p:cNvPr>
              <p:cNvSpPr/>
              <p:nvPr/>
            </p:nvSpPr>
            <p:spPr>
              <a:xfrm>
                <a:off x="1209675" y="1876425"/>
                <a:ext cx="4591050" cy="2095500"/>
              </a:xfrm>
              <a:prstGeom prst="roundRect">
                <a:avLst>
                  <a:gd name="adj" fmla="val 11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97993D2-D064-588C-B7AB-A37828C4C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926" y="4276724"/>
              <a:ext cx="476250" cy="4674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55AD70-59A9-B6C2-AC4B-C8A8D59A3C18}"/>
                </a:ext>
              </a:extLst>
            </p:cNvPr>
            <p:cNvSpPr txBox="1"/>
            <p:nvPr/>
          </p:nvSpPr>
          <p:spPr>
            <a:xfrm>
              <a:off x="1872176" y="4322384"/>
              <a:ext cx="3052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Advanced Security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DF8C9F-FD1B-307C-9177-E09DD92BD23D}"/>
                </a:ext>
              </a:extLst>
            </p:cNvPr>
            <p:cNvSpPr txBox="1"/>
            <p:nvPr/>
          </p:nvSpPr>
          <p:spPr>
            <a:xfrm>
              <a:off x="1319727" y="5005416"/>
              <a:ext cx="452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Bank-level encryption, fraud detection, tokenization, biometric authentication, and PCI DSS Level 1 compliance ensuring maximum transaction security 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A84C7BD-6ACF-34C3-C49C-29F689ECD82D}"/>
              </a:ext>
            </a:extLst>
          </p:cNvPr>
          <p:cNvGrpSpPr/>
          <p:nvPr/>
        </p:nvGrpSpPr>
        <p:grpSpPr>
          <a:xfrm>
            <a:off x="6096000" y="2057400"/>
            <a:ext cx="4752975" cy="2095500"/>
            <a:chOff x="6096000" y="1876425"/>
            <a:chExt cx="4752975" cy="20955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8B6E8C-5025-3525-B14F-09683B865233}"/>
                </a:ext>
              </a:extLst>
            </p:cNvPr>
            <p:cNvGrpSpPr/>
            <p:nvPr/>
          </p:nvGrpSpPr>
          <p:grpSpPr>
            <a:xfrm>
              <a:off x="6096000" y="1876425"/>
              <a:ext cx="4638675" cy="2095500"/>
              <a:chOff x="1162050" y="1876425"/>
              <a:chExt cx="4638675" cy="209550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32C745F-F465-9DA0-7A5E-7DA42FB02E73}"/>
                  </a:ext>
                </a:extLst>
              </p:cNvPr>
              <p:cNvSpPr/>
              <p:nvPr/>
            </p:nvSpPr>
            <p:spPr>
              <a:xfrm>
                <a:off x="1162050" y="1876425"/>
                <a:ext cx="4591050" cy="2095500"/>
              </a:xfrm>
              <a:prstGeom prst="roundRect">
                <a:avLst/>
              </a:prstGeom>
              <a:solidFill>
                <a:srgbClr val="8B5CF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10E28C7-1C02-8485-8CBA-B5B9439652B9}"/>
                  </a:ext>
                </a:extLst>
              </p:cNvPr>
              <p:cNvSpPr/>
              <p:nvPr/>
            </p:nvSpPr>
            <p:spPr>
              <a:xfrm>
                <a:off x="1209675" y="1876425"/>
                <a:ext cx="4591050" cy="2095500"/>
              </a:xfrm>
              <a:prstGeom prst="roundRect">
                <a:avLst>
                  <a:gd name="adj" fmla="val 11667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118613-9845-0869-9057-8C0D32269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0351" y="2031069"/>
              <a:ext cx="461449" cy="46251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792E63-0145-DBA1-D704-9D8B11EDC466}"/>
                </a:ext>
              </a:extLst>
            </p:cNvPr>
            <p:cNvSpPr txBox="1"/>
            <p:nvPr/>
          </p:nvSpPr>
          <p:spPr>
            <a:xfrm>
              <a:off x="6781800" y="2093476"/>
              <a:ext cx="3052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Real-Time Processing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55CA5F-6F07-3D2A-A770-B468258D6729}"/>
                </a:ext>
              </a:extLst>
            </p:cNvPr>
            <p:cNvSpPr txBox="1"/>
            <p:nvPr/>
          </p:nvSpPr>
          <p:spPr>
            <a:xfrm>
              <a:off x="6320351" y="2710637"/>
              <a:ext cx="452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Instant payment processing with immediate settlement capabilities, real-time notifications, and instant transaction status updates for enhanced user experience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80C204-E7F1-4788-DCE0-3B05E5B4225D}"/>
              </a:ext>
            </a:extLst>
          </p:cNvPr>
          <p:cNvGrpSpPr/>
          <p:nvPr/>
        </p:nvGrpSpPr>
        <p:grpSpPr>
          <a:xfrm>
            <a:off x="6096000" y="4305300"/>
            <a:ext cx="4752975" cy="2095500"/>
            <a:chOff x="6096000" y="4124325"/>
            <a:chExt cx="4752975" cy="20955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744154-69FF-8911-7284-E3B563DA44AD}"/>
                </a:ext>
              </a:extLst>
            </p:cNvPr>
            <p:cNvGrpSpPr/>
            <p:nvPr/>
          </p:nvGrpSpPr>
          <p:grpSpPr>
            <a:xfrm>
              <a:off x="6096000" y="4124325"/>
              <a:ext cx="4638675" cy="2095500"/>
              <a:chOff x="1162050" y="1876425"/>
              <a:chExt cx="4638675" cy="209550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479F926-CCD9-CA33-D5B1-98EC4127BE16}"/>
                  </a:ext>
                </a:extLst>
              </p:cNvPr>
              <p:cNvSpPr/>
              <p:nvPr/>
            </p:nvSpPr>
            <p:spPr>
              <a:xfrm>
                <a:off x="1162050" y="1876425"/>
                <a:ext cx="4591050" cy="2095500"/>
              </a:xfrm>
              <a:prstGeom prst="roundRect">
                <a:avLst/>
              </a:prstGeom>
              <a:solidFill>
                <a:srgbClr val="10B98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E4020F2-A9CD-44D4-CEED-2C001E6C54CD}"/>
                  </a:ext>
                </a:extLst>
              </p:cNvPr>
              <p:cNvSpPr/>
              <p:nvPr/>
            </p:nvSpPr>
            <p:spPr>
              <a:xfrm>
                <a:off x="1209675" y="1876425"/>
                <a:ext cx="4591050" cy="2095500"/>
              </a:xfrm>
              <a:prstGeom prst="roundRect">
                <a:avLst>
                  <a:gd name="adj" fmla="val 11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D28F46-226E-4897-F4C6-6B99438B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0351" y="4281833"/>
              <a:ext cx="493387" cy="48613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EAF4B7-97FA-824B-DD36-DFBF69006211}"/>
                </a:ext>
              </a:extLst>
            </p:cNvPr>
            <p:cNvSpPr txBox="1"/>
            <p:nvPr/>
          </p:nvSpPr>
          <p:spPr>
            <a:xfrm>
              <a:off x="6781799" y="4344035"/>
              <a:ext cx="30522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Smart Analytics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AEDC71F-172D-25B0-F2BF-3F454F207EB4}"/>
                </a:ext>
              </a:extLst>
            </p:cNvPr>
            <p:cNvSpPr txBox="1"/>
            <p:nvPr/>
          </p:nvSpPr>
          <p:spPr>
            <a:xfrm>
              <a:off x="6320351" y="4963855"/>
              <a:ext cx="45286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Comprehensive dashboard with transaction insights, revenue tracking, customer behavior analysis, and predictive analytics for business intelligence</a:t>
              </a:r>
              <a:endPara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31174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55C24D4-E821-BA88-B78C-35393ACC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C8CD69-CE51-73A2-A578-1836C8421DA6}"/>
              </a:ext>
            </a:extLst>
          </p:cNvPr>
          <p:cNvSpPr txBox="1"/>
          <p:nvPr/>
        </p:nvSpPr>
        <p:spPr>
          <a:xfrm>
            <a:off x="1751334" y="80287"/>
            <a:ext cx="8689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Smart Dashboard Analytics</a:t>
            </a:r>
            <a:endParaRPr lang="en-IN" sz="5400" b="1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AF1AE-6E48-656E-146B-BAC5F69C0152}"/>
              </a:ext>
            </a:extLst>
          </p:cNvPr>
          <p:cNvSpPr txBox="1"/>
          <p:nvPr/>
        </p:nvSpPr>
        <p:spPr>
          <a:xfrm>
            <a:off x="4439393" y="948730"/>
            <a:ext cx="331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rPr>
              <a:t>Live Business Insights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5923E5-A325-6CC1-741B-161DAD97BAE0}"/>
              </a:ext>
            </a:extLst>
          </p:cNvPr>
          <p:cNvGrpSpPr/>
          <p:nvPr/>
        </p:nvGrpSpPr>
        <p:grpSpPr>
          <a:xfrm>
            <a:off x="546100" y="1668860"/>
            <a:ext cx="5130800" cy="4947840"/>
            <a:chOff x="546100" y="1668860"/>
            <a:chExt cx="5130800" cy="49478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2855BB-DD15-D178-4A15-1507E35F07FE}"/>
                </a:ext>
              </a:extLst>
            </p:cNvPr>
            <p:cNvGrpSpPr/>
            <p:nvPr/>
          </p:nvGrpSpPr>
          <p:grpSpPr>
            <a:xfrm>
              <a:off x="546100" y="1668860"/>
              <a:ext cx="5130800" cy="4947840"/>
              <a:chOff x="406400" y="1668860"/>
              <a:chExt cx="5130800" cy="494784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52D2F9D-EEDA-E066-863F-C03DFB87EC3B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46AAFE5-7967-18DF-5069-6E530F6AD33B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298C2D-C26A-4595-B969-B6B91A22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4503" y="1874061"/>
              <a:ext cx="558997" cy="54577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E6716A-D791-DCC6-583F-BBBF3D824698}"/>
                </a:ext>
              </a:extLst>
            </p:cNvPr>
            <p:cNvSpPr txBox="1"/>
            <p:nvPr/>
          </p:nvSpPr>
          <p:spPr>
            <a:xfrm>
              <a:off x="660302" y="2527898"/>
              <a:ext cx="389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Transaction Insights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31BBE5-A1C8-AE17-1F44-697089467B5F}"/>
                </a:ext>
              </a:extLst>
            </p:cNvPr>
            <p:cNvSpPr txBox="1"/>
            <p:nvPr/>
          </p:nvSpPr>
          <p:spPr>
            <a:xfrm>
              <a:off x="660302" y="3004159"/>
              <a:ext cx="49023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Comprehensive transaction monitoring with real-time data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visualization and detailed reporting capabilities</a:t>
              </a:r>
              <a:endParaRPr lang="en-IN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6CA1F2-70AD-C3C5-E7A4-DCA25153A682}"/>
                </a:ext>
              </a:extLst>
            </p:cNvPr>
            <p:cNvSpPr txBox="1"/>
            <p:nvPr/>
          </p:nvSpPr>
          <p:spPr>
            <a:xfrm>
              <a:off x="660302" y="3527379"/>
              <a:ext cx="1143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B08BF9"/>
                  </a:solidFill>
                </a:rPr>
                <a:t>99.8%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GROWTH RATE</a:t>
              </a:r>
              <a:endParaRPr lang="en-IN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135DF3-952F-2F46-F461-A54FA84C9FAA}"/>
                </a:ext>
              </a:extLst>
            </p:cNvPr>
            <p:cNvSpPr txBox="1"/>
            <p:nvPr/>
          </p:nvSpPr>
          <p:spPr>
            <a:xfrm>
              <a:off x="1803400" y="3527379"/>
              <a:ext cx="1143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B08BF9"/>
                  </a:solidFill>
                </a:rPr>
                <a:t>$2.4M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TOTAL REVENUE</a:t>
              </a:r>
              <a:endParaRPr lang="en-IN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52A1B6CE-A74C-E148-0929-96D5563577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20135716"/>
                </p:ext>
              </p:extLst>
            </p:nvPr>
          </p:nvGraphicFramePr>
          <p:xfrm>
            <a:off x="1162050" y="3774654"/>
            <a:ext cx="3898900" cy="28289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2EB0B1-74FA-E039-828D-07FAD044514F}"/>
              </a:ext>
            </a:extLst>
          </p:cNvPr>
          <p:cNvGrpSpPr/>
          <p:nvPr/>
        </p:nvGrpSpPr>
        <p:grpSpPr>
          <a:xfrm>
            <a:off x="6515102" y="1668860"/>
            <a:ext cx="5130800" cy="4947840"/>
            <a:chOff x="6515102" y="1668860"/>
            <a:chExt cx="5130800" cy="49478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48FF634-22B4-30D1-555A-4C8EB7237C47}"/>
                </a:ext>
              </a:extLst>
            </p:cNvPr>
            <p:cNvGrpSpPr/>
            <p:nvPr/>
          </p:nvGrpSpPr>
          <p:grpSpPr>
            <a:xfrm>
              <a:off x="6515102" y="1668860"/>
              <a:ext cx="5130800" cy="4947840"/>
              <a:chOff x="406400" y="1668860"/>
              <a:chExt cx="5130800" cy="494784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B37E3AD-7073-731F-FE4C-E9F5809E4714}"/>
                  </a:ext>
                </a:extLst>
              </p:cNvPr>
              <p:cNvSpPr/>
              <p:nvPr/>
            </p:nvSpPr>
            <p:spPr>
              <a:xfrm>
                <a:off x="406400" y="1668860"/>
                <a:ext cx="5130800" cy="4947840"/>
              </a:xfrm>
              <a:prstGeom prst="roundRect">
                <a:avLst>
                  <a:gd name="adj" fmla="val 6400"/>
                </a:avLst>
              </a:prstGeom>
              <a:solidFill>
                <a:srgbClr val="8B5CF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EDF31EA-451C-44C1-8029-8FCE6DBCD000}"/>
                  </a:ext>
                </a:extLst>
              </p:cNvPr>
              <p:cNvSpPr/>
              <p:nvPr/>
            </p:nvSpPr>
            <p:spPr>
              <a:xfrm>
                <a:off x="406400" y="1770460"/>
                <a:ext cx="5130800" cy="4846240"/>
              </a:xfrm>
              <a:prstGeom prst="roundRect">
                <a:avLst>
                  <a:gd name="adj" fmla="val 640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83D723-0827-547E-4B52-2489C6A9E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48256" y="1874061"/>
              <a:ext cx="640645" cy="5129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085946-EDB3-35C6-2929-8563E64528DD}"/>
                </a:ext>
              </a:extLst>
            </p:cNvPr>
            <p:cNvSpPr txBox="1"/>
            <p:nvPr/>
          </p:nvSpPr>
          <p:spPr>
            <a:xfrm>
              <a:off x="6667402" y="2527898"/>
              <a:ext cx="3898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hnschrift" panose="020B0502040204020203" pitchFamily="34" charset="0"/>
                </a:rPr>
                <a:t>Revenue Analytics</a:t>
              </a:r>
              <a:endPara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C0FA38-FAC4-6C89-E561-15756ED3BA32}"/>
                </a:ext>
              </a:extLst>
            </p:cNvPr>
            <p:cNvSpPr txBox="1"/>
            <p:nvPr/>
          </p:nvSpPr>
          <p:spPr>
            <a:xfrm>
              <a:off x="6667402" y="3004159"/>
              <a:ext cx="49023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Comprehensive transaction monitoring with real-time data</a:t>
              </a:r>
            </a:p>
            <a:p>
              <a:pPr algn="just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  <a:latin typeface="Bahnschrift" panose="020B0502040204020203" pitchFamily="34" charset="0"/>
                </a:rPr>
                <a:t>visualization and detailed reporting capabilities</a:t>
              </a:r>
              <a:endParaRPr lang="en-IN" sz="14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41D643-2FAD-4EC2-1200-F8921DF2491E}"/>
                </a:ext>
              </a:extLst>
            </p:cNvPr>
            <p:cNvSpPr txBox="1"/>
            <p:nvPr/>
          </p:nvSpPr>
          <p:spPr>
            <a:xfrm>
              <a:off x="6794402" y="3527379"/>
              <a:ext cx="1143098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B08BF9"/>
                  </a:solidFill>
                </a:rPr>
                <a:t>24%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EFFICIENCY</a:t>
              </a:r>
              <a:endParaRPr lang="en-IN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19AE72-F264-F8FD-A5DB-E7B1E3A6CDA6}"/>
                </a:ext>
              </a:extLst>
            </p:cNvPr>
            <p:cNvSpPr txBox="1"/>
            <p:nvPr/>
          </p:nvSpPr>
          <p:spPr>
            <a:xfrm>
              <a:off x="7937500" y="3527379"/>
              <a:ext cx="1143098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B08BF9"/>
                  </a:solidFill>
                </a:rPr>
                <a:t>1.2M</a:t>
              </a:r>
            </a:p>
            <a:p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IMPROVEMENT</a:t>
              </a:r>
              <a:endParaRPr lang="en-IN" sz="11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23DF2514-3513-D875-83C5-ABD22BC4BAE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45317886"/>
                </p:ext>
              </p:extLst>
            </p:nvPr>
          </p:nvGraphicFramePr>
          <p:xfrm>
            <a:off x="7239003" y="3790830"/>
            <a:ext cx="3682997" cy="25371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6166731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5A9D8-FBE2-EE9F-4F39-F502AFD4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687EE9-1EBC-B389-0A32-EE9E108AE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BD2B70-564B-7EC6-C2FA-272D9E4CB396}"/>
              </a:ext>
            </a:extLst>
          </p:cNvPr>
          <p:cNvGrpSpPr/>
          <p:nvPr/>
        </p:nvGrpSpPr>
        <p:grpSpPr>
          <a:xfrm>
            <a:off x="1" y="925883"/>
            <a:ext cx="8839208" cy="499417"/>
            <a:chOff x="1" y="925883"/>
            <a:chExt cx="8839208" cy="499417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27E5668-D3FD-318E-8FFA-A307F1250518}"/>
                </a:ext>
              </a:extLst>
            </p:cNvPr>
            <p:cNvSpPr/>
            <p:nvPr/>
          </p:nvSpPr>
          <p:spPr>
            <a:xfrm rot="16200000" flipV="1">
              <a:off x="4169896" y="-3244012"/>
              <a:ext cx="499417" cy="8839208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FF4401"/>
                </a:gs>
                <a:gs pos="27000">
                  <a:srgbClr val="923516"/>
                </a:gs>
                <a:gs pos="79000">
                  <a:srgbClr val="24252A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AE6F0D-331D-309E-281D-76554EEA6BF5}"/>
                </a:ext>
              </a:extLst>
            </p:cNvPr>
            <p:cNvSpPr txBox="1"/>
            <p:nvPr/>
          </p:nvSpPr>
          <p:spPr>
            <a:xfrm>
              <a:off x="841478" y="956148"/>
              <a:ext cx="765048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Launch your own payment gateway with battle-tested code, blazing-fast performance, and bulletproof security — ready to deploy, ready to scale.</a:t>
              </a:r>
              <a:endParaRPr lang="en-US" sz="12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endParaRPr>
            </a:p>
          </p:txBody>
        </p:sp>
      </p:grpSp>
      <p:grpSp>
        <p:nvGrpSpPr>
          <p:cNvPr id="1430" name="Group 1429">
            <a:extLst>
              <a:ext uri="{FF2B5EF4-FFF2-40B4-BE49-F238E27FC236}">
                <a16:creationId xmlns:a16="http://schemas.microsoft.com/office/drawing/2014/main" id="{0699597A-0728-85B3-FE1E-9A5686D23E69}"/>
              </a:ext>
            </a:extLst>
          </p:cNvPr>
          <p:cNvGrpSpPr/>
          <p:nvPr/>
        </p:nvGrpSpPr>
        <p:grpSpPr>
          <a:xfrm>
            <a:off x="9516548" y="4853633"/>
            <a:ext cx="1882974" cy="1354869"/>
            <a:chOff x="9516548" y="4853633"/>
            <a:chExt cx="1882974" cy="135486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49878D-0DBF-194D-3AAB-D62049B552AF}"/>
                </a:ext>
              </a:extLst>
            </p:cNvPr>
            <p:cNvSpPr/>
            <p:nvPr/>
          </p:nvSpPr>
          <p:spPr>
            <a:xfrm>
              <a:off x="9516548" y="4853633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813F05-924F-5D48-95E9-58942AFE2FA9}"/>
                </a:ext>
              </a:extLst>
            </p:cNvPr>
            <p:cNvSpPr/>
            <p:nvPr/>
          </p:nvSpPr>
          <p:spPr>
            <a:xfrm>
              <a:off x="10157093" y="5017527"/>
              <a:ext cx="601883" cy="601883"/>
            </a:xfrm>
            <a:prstGeom prst="ellipse">
              <a:avLst/>
            </a:prstGeom>
            <a:solidFill>
              <a:srgbClr val="F573C0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20DECC9-9847-E376-6CF2-B036D7ECC5B1}"/>
                </a:ext>
              </a:extLst>
            </p:cNvPr>
            <p:cNvSpPr txBox="1"/>
            <p:nvPr/>
          </p:nvSpPr>
          <p:spPr>
            <a:xfrm>
              <a:off x="9730276" y="571489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Integration Ready</a:t>
              </a:r>
            </a:p>
          </p:txBody>
        </p:sp>
        <p:pic>
          <p:nvPicPr>
            <p:cNvPr id="1512" name="Graphic 1511">
              <a:extLst>
                <a:ext uri="{FF2B5EF4-FFF2-40B4-BE49-F238E27FC236}">
                  <a16:creationId xmlns:a16="http://schemas.microsoft.com/office/drawing/2014/main" id="{DD6B4F6C-4852-AB5A-738E-03C7DAF3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1126" y="5130789"/>
              <a:ext cx="360000" cy="360000"/>
            </a:xfrm>
            <a:prstGeom prst="rect">
              <a:avLst/>
            </a:prstGeom>
          </p:spPr>
        </p:pic>
      </p:grpSp>
      <p:grpSp>
        <p:nvGrpSpPr>
          <p:cNvPr id="1429" name="Group 1428">
            <a:extLst>
              <a:ext uri="{FF2B5EF4-FFF2-40B4-BE49-F238E27FC236}">
                <a16:creationId xmlns:a16="http://schemas.microsoft.com/office/drawing/2014/main" id="{A08D4A4E-1299-CA0D-5A03-8DA00CF030D2}"/>
              </a:ext>
            </a:extLst>
          </p:cNvPr>
          <p:cNvGrpSpPr/>
          <p:nvPr/>
        </p:nvGrpSpPr>
        <p:grpSpPr>
          <a:xfrm>
            <a:off x="7503991" y="4853633"/>
            <a:ext cx="1882974" cy="1354869"/>
            <a:chOff x="7503991" y="4853633"/>
            <a:chExt cx="1882974" cy="135486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011891E-811E-06BE-AAEF-BD01F944323C}"/>
                </a:ext>
              </a:extLst>
            </p:cNvPr>
            <p:cNvSpPr/>
            <p:nvPr/>
          </p:nvSpPr>
          <p:spPr>
            <a:xfrm>
              <a:off x="7503991" y="4853633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48A95D-075D-0FC6-42F4-F4E180D4F606}"/>
                </a:ext>
              </a:extLst>
            </p:cNvPr>
            <p:cNvSpPr/>
            <p:nvPr/>
          </p:nvSpPr>
          <p:spPr>
            <a:xfrm>
              <a:off x="8144536" y="5017527"/>
              <a:ext cx="601883" cy="601883"/>
            </a:xfrm>
            <a:prstGeom prst="ellipse">
              <a:avLst/>
            </a:prstGeom>
            <a:solidFill>
              <a:srgbClr val="00C057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202ECD-6103-798B-1F63-2AEB6C0665EB}"/>
                </a:ext>
              </a:extLst>
            </p:cNvPr>
            <p:cNvSpPr txBox="1"/>
            <p:nvPr/>
          </p:nvSpPr>
          <p:spPr>
            <a:xfrm>
              <a:off x="7717719" y="5714895"/>
              <a:ext cx="14555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Fully Customizable</a:t>
              </a:r>
            </a:p>
          </p:txBody>
        </p:sp>
        <p:pic>
          <p:nvPicPr>
            <p:cNvPr id="1514" name="Graphic 1513">
              <a:extLst>
                <a:ext uri="{FF2B5EF4-FFF2-40B4-BE49-F238E27FC236}">
                  <a16:creationId xmlns:a16="http://schemas.microsoft.com/office/drawing/2014/main" id="{0E1B0A43-8320-1BDF-4981-55E2B42B8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58985" y="5136885"/>
              <a:ext cx="360000" cy="360000"/>
            </a:xfrm>
            <a:prstGeom prst="rect">
              <a:avLst/>
            </a:prstGeom>
          </p:spPr>
        </p:pic>
      </p:grpSp>
      <p:grpSp>
        <p:nvGrpSpPr>
          <p:cNvPr id="1428" name="Group 1427">
            <a:extLst>
              <a:ext uri="{FF2B5EF4-FFF2-40B4-BE49-F238E27FC236}">
                <a16:creationId xmlns:a16="http://schemas.microsoft.com/office/drawing/2014/main" id="{E6E89E73-7613-B5C6-FB56-A3CFE9BA41E1}"/>
              </a:ext>
            </a:extLst>
          </p:cNvPr>
          <p:cNvGrpSpPr/>
          <p:nvPr/>
        </p:nvGrpSpPr>
        <p:grpSpPr>
          <a:xfrm>
            <a:off x="5491436" y="4853633"/>
            <a:ext cx="1882974" cy="1354869"/>
            <a:chOff x="5491436" y="4853633"/>
            <a:chExt cx="1882974" cy="13548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6506C73-A3F9-B67F-B739-8735CBF571E5}"/>
                </a:ext>
              </a:extLst>
            </p:cNvPr>
            <p:cNvSpPr/>
            <p:nvPr/>
          </p:nvSpPr>
          <p:spPr>
            <a:xfrm>
              <a:off x="5491436" y="4853633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577644-3118-1F05-7BB4-97D86DE7D67D}"/>
                </a:ext>
              </a:extLst>
            </p:cNvPr>
            <p:cNvSpPr/>
            <p:nvPr/>
          </p:nvSpPr>
          <p:spPr>
            <a:xfrm>
              <a:off x="6131981" y="5017527"/>
              <a:ext cx="601883" cy="60188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682473-2B4D-9E84-1289-1DCE90CB27D6}"/>
                </a:ext>
              </a:extLst>
            </p:cNvPr>
            <p:cNvSpPr txBox="1"/>
            <p:nvPr/>
          </p:nvSpPr>
          <p:spPr>
            <a:xfrm>
              <a:off x="5705164" y="5714895"/>
              <a:ext cx="14555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Compliance with Regulations</a:t>
              </a:r>
            </a:p>
          </p:txBody>
        </p:sp>
        <p:pic>
          <p:nvPicPr>
            <p:cNvPr id="1516" name="Graphic 1515">
              <a:extLst>
                <a:ext uri="{FF2B5EF4-FFF2-40B4-BE49-F238E27FC236}">
                  <a16:creationId xmlns:a16="http://schemas.microsoft.com/office/drawing/2014/main" id="{D8D257E8-6609-F8F7-EF90-9379D1DF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0619" y="5133130"/>
              <a:ext cx="360000" cy="360000"/>
            </a:xfrm>
            <a:prstGeom prst="rect">
              <a:avLst/>
            </a:prstGeom>
          </p:spPr>
        </p:pic>
      </p:grpSp>
      <p:grpSp>
        <p:nvGrpSpPr>
          <p:cNvPr id="1408" name="Group 1407">
            <a:extLst>
              <a:ext uri="{FF2B5EF4-FFF2-40B4-BE49-F238E27FC236}">
                <a16:creationId xmlns:a16="http://schemas.microsoft.com/office/drawing/2014/main" id="{DF81DE6D-E751-F676-A18C-BDA221E6DCF2}"/>
              </a:ext>
            </a:extLst>
          </p:cNvPr>
          <p:cNvGrpSpPr/>
          <p:nvPr/>
        </p:nvGrpSpPr>
        <p:grpSpPr>
          <a:xfrm>
            <a:off x="3467452" y="4853633"/>
            <a:ext cx="1882974" cy="1354869"/>
            <a:chOff x="3467452" y="4853633"/>
            <a:chExt cx="1882974" cy="135486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031D327-54C6-B225-D054-9D8EFC4E7C5C}"/>
                </a:ext>
              </a:extLst>
            </p:cNvPr>
            <p:cNvSpPr/>
            <p:nvPr/>
          </p:nvSpPr>
          <p:spPr>
            <a:xfrm>
              <a:off x="3467452" y="4853633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88806A7-0E95-D40F-FF18-4EAA39BEAF0A}"/>
                </a:ext>
              </a:extLst>
            </p:cNvPr>
            <p:cNvSpPr/>
            <p:nvPr/>
          </p:nvSpPr>
          <p:spPr>
            <a:xfrm>
              <a:off x="4107997" y="5017527"/>
              <a:ext cx="601883" cy="601883"/>
            </a:xfrm>
            <a:prstGeom prst="ellipse">
              <a:avLst/>
            </a:prstGeom>
            <a:solidFill>
              <a:srgbClr val="C299E1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7A2B68B-41C4-71FE-4F97-FAF0025620E0}"/>
                </a:ext>
              </a:extLst>
            </p:cNvPr>
            <p:cNvSpPr txBox="1"/>
            <p:nvPr/>
          </p:nvSpPr>
          <p:spPr>
            <a:xfrm>
              <a:off x="3681180" y="571489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Payment Processing</a:t>
              </a:r>
            </a:p>
          </p:txBody>
        </p:sp>
        <p:pic>
          <p:nvPicPr>
            <p:cNvPr id="1518" name="Graphic 1517">
              <a:extLst>
                <a:ext uri="{FF2B5EF4-FFF2-40B4-BE49-F238E27FC236}">
                  <a16:creationId xmlns:a16="http://schemas.microsoft.com/office/drawing/2014/main" id="{3FB8C5EE-0CFB-6C9F-28A0-27B8C3399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220386" y="5130789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5A8F50B-BD61-5E6C-98C3-026CBC76B0C0}"/>
              </a:ext>
            </a:extLst>
          </p:cNvPr>
          <p:cNvGrpSpPr/>
          <p:nvPr/>
        </p:nvGrpSpPr>
        <p:grpSpPr>
          <a:xfrm>
            <a:off x="1443467" y="4853633"/>
            <a:ext cx="1882974" cy="1354869"/>
            <a:chOff x="1443467" y="4853633"/>
            <a:chExt cx="1882974" cy="135486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27F975C-919C-3B93-076D-6E4CCBB6F31B}"/>
                </a:ext>
              </a:extLst>
            </p:cNvPr>
            <p:cNvSpPr/>
            <p:nvPr/>
          </p:nvSpPr>
          <p:spPr>
            <a:xfrm>
              <a:off x="1443467" y="4853633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1CDAC0-270C-16C4-86CE-68B06788FBAA}"/>
                </a:ext>
              </a:extLst>
            </p:cNvPr>
            <p:cNvSpPr/>
            <p:nvPr/>
          </p:nvSpPr>
          <p:spPr>
            <a:xfrm>
              <a:off x="2084012" y="5017527"/>
              <a:ext cx="601883" cy="6018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3653B34-061B-E3A4-A296-F79591A59A44}"/>
                </a:ext>
              </a:extLst>
            </p:cNvPr>
            <p:cNvSpPr txBox="1"/>
            <p:nvPr/>
          </p:nvSpPr>
          <p:spPr>
            <a:xfrm>
              <a:off x="1657195" y="571489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Multi-Currency</a:t>
              </a:r>
            </a:p>
          </p:txBody>
        </p:sp>
        <p:pic>
          <p:nvPicPr>
            <p:cNvPr id="1520" name="Graphic 1519">
              <a:extLst>
                <a:ext uri="{FF2B5EF4-FFF2-40B4-BE49-F238E27FC236}">
                  <a16:creationId xmlns:a16="http://schemas.microsoft.com/office/drawing/2014/main" id="{8FD66F2E-42B3-F40E-185A-D96529A87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92803" y="5134167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79E7FA-C56A-7427-82D6-8D1890F7CA60}"/>
              </a:ext>
            </a:extLst>
          </p:cNvPr>
          <p:cNvGrpSpPr/>
          <p:nvPr/>
        </p:nvGrpSpPr>
        <p:grpSpPr>
          <a:xfrm>
            <a:off x="1455097" y="1597755"/>
            <a:ext cx="1882974" cy="1354869"/>
            <a:chOff x="3488562" y="1623121"/>
            <a:chExt cx="1882974" cy="13548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23625BB-6724-ACB1-2F06-4465B22C1745}"/>
                </a:ext>
              </a:extLst>
            </p:cNvPr>
            <p:cNvSpPr/>
            <p:nvPr/>
          </p:nvSpPr>
          <p:spPr>
            <a:xfrm>
              <a:off x="3488562" y="1623121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EC491C-4A6D-0DD0-C7CA-FC2B0B28EEFD}"/>
                </a:ext>
              </a:extLst>
            </p:cNvPr>
            <p:cNvSpPr/>
            <p:nvPr/>
          </p:nvSpPr>
          <p:spPr>
            <a:xfrm>
              <a:off x="4147281" y="1762328"/>
              <a:ext cx="601883" cy="601883"/>
            </a:xfrm>
            <a:prstGeom prst="ellipse">
              <a:avLst/>
            </a:prstGeom>
            <a:solidFill>
              <a:srgbClr val="F573C0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54665F-45A3-9F0A-83C3-FC70178D9E37}"/>
                </a:ext>
              </a:extLst>
            </p:cNvPr>
            <p:cNvSpPr txBox="1"/>
            <p:nvPr/>
          </p:nvSpPr>
          <p:spPr>
            <a:xfrm>
              <a:off x="3720464" y="244212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User Onboarding </a:t>
              </a:r>
            </a:p>
          </p:txBody>
        </p:sp>
        <p:pic>
          <p:nvPicPr>
            <p:cNvPr id="1427" name="Graphic 1426">
              <a:extLst>
                <a:ext uri="{FF2B5EF4-FFF2-40B4-BE49-F238E27FC236}">
                  <a16:creationId xmlns:a16="http://schemas.microsoft.com/office/drawing/2014/main" id="{1B8E2437-F7D9-AD15-1617-6DEE0EB9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52587" y="1865970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956671-CECA-8BB9-4907-7A87353E945D}"/>
              </a:ext>
            </a:extLst>
          </p:cNvPr>
          <p:cNvGrpSpPr/>
          <p:nvPr/>
        </p:nvGrpSpPr>
        <p:grpSpPr>
          <a:xfrm>
            <a:off x="9537658" y="3102010"/>
            <a:ext cx="1882974" cy="1354869"/>
            <a:chOff x="9537658" y="3102010"/>
            <a:chExt cx="1882974" cy="13548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8A29C6E-9698-90CD-2B05-225C6A747346}"/>
                </a:ext>
              </a:extLst>
            </p:cNvPr>
            <p:cNvSpPr/>
            <p:nvPr/>
          </p:nvSpPr>
          <p:spPr>
            <a:xfrm>
              <a:off x="9537658" y="310201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2DD1C-BDA1-3BE4-0BE7-246945CB545B}"/>
                </a:ext>
              </a:extLst>
            </p:cNvPr>
            <p:cNvSpPr/>
            <p:nvPr/>
          </p:nvSpPr>
          <p:spPr>
            <a:xfrm>
              <a:off x="10178203" y="3213963"/>
              <a:ext cx="601883" cy="601883"/>
            </a:xfrm>
            <a:prstGeom prst="ellipse">
              <a:avLst/>
            </a:prstGeom>
            <a:solidFill>
              <a:srgbClr val="00C057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66FF56-00BA-3E08-4A65-B9ED1931D6A7}"/>
                </a:ext>
              </a:extLst>
            </p:cNvPr>
            <p:cNvSpPr txBox="1"/>
            <p:nvPr/>
          </p:nvSpPr>
          <p:spPr>
            <a:xfrm>
              <a:off x="9751386" y="3894091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Refer &amp; Earn</a:t>
              </a:r>
            </a:p>
          </p:txBody>
        </p:sp>
        <p:pic>
          <p:nvPicPr>
            <p:cNvPr id="1441" name="Graphic 1440">
              <a:extLst>
                <a:ext uri="{FF2B5EF4-FFF2-40B4-BE49-F238E27FC236}">
                  <a16:creationId xmlns:a16="http://schemas.microsoft.com/office/drawing/2014/main" id="{D5EFC869-C42C-916E-87D2-D6131B26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292236" y="3349976"/>
              <a:ext cx="360000" cy="3600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34F484F-661A-9F2F-1CE8-F6881847ECB5}"/>
              </a:ext>
            </a:extLst>
          </p:cNvPr>
          <p:cNvGrpSpPr/>
          <p:nvPr/>
        </p:nvGrpSpPr>
        <p:grpSpPr>
          <a:xfrm>
            <a:off x="3488562" y="3102010"/>
            <a:ext cx="1882974" cy="1354869"/>
            <a:chOff x="3488562" y="3102010"/>
            <a:chExt cx="1882974" cy="13548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D16E18-D2B4-B07E-F9EF-000BF206AD53}"/>
                </a:ext>
              </a:extLst>
            </p:cNvPr>
            <p:cNvSpPr/>
            <p:nvPr/>
          </p:nvSpPr>
          <p:spPr>
            <a:xfrm>
              <a:off x="3488562" y="310201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374115-455B-C160-CFE4-09BA752132A7}"/>
                </a:ext>
              </a:extLst>
            </p:cNvPr>
            <p:cNvSpPr/>
            <p:nvPr/>
          </p:nvSpPr>
          <p:spPr>
            <a:xfrm>
              <a:off x="4134973" y="3246995"/>
              <a:ext cx="601883" cy="60188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9007E3-E855-BFA4-DDEE-F7A858CE3149}"/>
                </a:ext>
              </a:extLst>
            </p:cNvPr>
            <p:cNvSpPr txBox="1"/>
            <p:nvPr/>
          </p:nvSpPr>
          <p:spPr>
            <a:xfrm>
              <a:off x="3698631" y="3894091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Payment Settlement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51B52A-A607-248C-5F2F-23D88C375D82}"/>
              </a:ext>
            </a:extLst>
          </p:cNvPr>
          <p:cNvGrpSpPr/>
          <p:nvPr/>
        </p:nvGrpSpPr>
        <p:grpSpPr>
          <a:xfrm>
            <a:off x="5512546" y="1623121"/>
            <a:ext cx="1882974" cy="1354869"/>
            <a:chOff x="5512546" y="1623121"/>
            <a:chExt cx="1882974" cy="135486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ACF18FC-07C7-A98F-200F-821AECD92E5D}"/>
                </a:ext>
              </a:extLst>
            </p:cNvPr>
            <p:cNvSpPr/>
            <p:nvPr/>
          </p:nvSpPr>
          <p:spPr>
            <a:xfrm>
              <a:off x="5512546" y="1623121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467A86-FA2E-1809-F58D-A1D8CD2CFADB}"/>
                </a:ext>
              </a:extLst>
            </p:cNvPr>
            <p:cNvSpPr/>
            <p:nvPr/>
          </p:nvSpPr>
          <p:spPr>
            <a:xfrm>
              <a:off x="6171271" y="1718991"/>
              <a:ext cx="601883" cy="601883"/>
            </a:xfrm>
            <a:prstGeom prst="ellipse">
              <a:avLst/>
            </a:prstGeom>
            <a:solidFill>
              <a:srgbClr val="B4C7E7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49E9F6F-34EE-6717-23B9-2BE6AA3ED5CF}"/>
                </a:ext>
              </a:extLst>
            </p:cNvPr>
            <p:cNvSpPr txBox="1"/>
            <p:nvPr/>
          </p:nvSpPr>
          <p:spPr>
            <a:xfrm>
              <a:off x="5744454" y="2399119"/>
              <a:ext cx="14555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Dashboards &amp; Analytics</a:t>
              </a:r>
            </a:p>
          </p:txBody>
        </p:sp>
        <p:pic>
          <p:nvPicPr>
            <p:cNvPr id="1508" name="Graphic 1507">
              <a:extLst>
                <a:ext uri="{FF2B5EF4-FFF2-40B4-BE49-F238E27FC236}">
                  <a16:creationId xmlns:a16="http://schemas.microsoft.com/office/drawing/2014/main" id="{3183C447-37E4-DD16-7C43-5B65EA158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77564" y="1857439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775656-940C-ABEE-3044-211DD2AE4253}"/>
              </a:ext>
            </a:extLst>
          </p:cNvPr>
          <p:cNvGrpSpPr/>
          <p:nvPr/>
        </p:nvGrpSpPr>
        <p:grpSpPr>
          <a:xfrm>
            <a:off x="3492192" y="1617608"/>
            <a:ext cx="1882974" cy="1354869"/>
            <a:chOff x="1464577" y="1623121"/>
            <a:chExt cx="1882974" cy="13548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A94DA8-21AC-1FF5-E652-F69B954700B7}"/>
                </a:ext>
              </a:extLst>
            </p:cNvPr>
            <p:cNvSpPr/>
            <p:nvPr/>
          </p:nvSpPr>
          <p:spPr>
            <a:xfrm>
              <a:off x="1464577" y="1623121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3F2510A-20EB-46D3-9E75-6E3E6FA6BF86}"/>
                </a:ext>
              </a:extLst>
            </p:cNvPr>
            <p:cNvSpPr/>
            <p:nvPr/>
          </p:nvSpPr>
          <p:spPr>
            <a:xfrm>
              <a:off x="2115975" y="1762328"/>
              <a:ext cx="601883" cy="601883"/>
            </a:xfrm>
            <a:prstGeom prst="ellipse">
              <a:avLst/>
            </a:prstGeom>
            <a:solidFill>
              <a:srgbClr val="C299E1"/>
            </a:solidFill>
            <a:ln>
              <a:noFill/>
            </a:ln>
            <a:effectLst>
              <a:glow rad="38100">
                <a:srgbClr val="C299E1">
                  <a:alpha val="47000"/>
                </a:srgbClr>
              </a:glow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48E308-55F6-42F3-96E6-BED49B6B0019}"/>
                </a:ext>
              </a:extLst>
            </p:cNvPr>
            <p:cNvSpPr txBox="1"/>
            <p:nvPr/>
          </p:nvSpPr>
          <p:spPr>
            <a:xfrm>
              <a:off x="1689158" y="244212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KYC</a:t>
              </a: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F4514E02-ABD9-465E-B3BC-578E330FA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33843" y="1865970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D77256-BA3F-A0C1-37E7-F88770E09064}"/>
              </a:ext>
            </a:extLst>
          </p:cNvPr>
          <p:cNvGrpSpPr/>
          <p:nvPr/>
        </p:nvGrpSpPr>
        <p:grpSpPr>
          <a:xfrm>
            <a:off x="7525101" y="3102010"/>
            <a:ext cx="1882974" cy="1354869"/>
            <a:chOff x="7525101" y="3102010"/>
            <a:chExt cx="1882974" cy="135486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02BCAD2-CD6C-ACAB-D78C-DFCC3E739751}"/>
                </a:ext>
              </a:extLst>
            </p:cNvPr>
            <p:cNvSpPr/>
            <p:nvPr/>
          </p:nvSpPr>
          <p:spPr>
            <a:xfrm>
              <a:off x="7525101" y="310201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65FACC-6B12-4982-9F48-E52B7A2CFDB2}"/>
                </a:ext>
              </a:extLst>
            </p:cNvPr>
            <p:cNvSpPr/>
            <p:nvPr/>
          </p:nvSpPr>
          <p:spPr>
            <a:xfrm>
              <a:off x="8191147" y="3213963"/>
              <a:ext cx="601883" cy="60188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9710394-292E-451E-A98A-8E5D0D910DC0}"/>
                </a:ext>
              </a:extLst>
            </p:cNvPr>
            <p:cNvSpPr txBox="1"/>
            <p:nvPr/>
          </p:nvSpPr>
          <p:spPr>
            <a:xfrm>
              <a:off x="7764330" y="3894091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100" dirty="0">
                  <a:solidFill>
                    <a:schemeClr val="bg1"/>
                  </a:solidFill>
                </a:rPr>
                <a:t>S</a:t>
              </a:r>
              <a:r>
                <a:rPr lang="en-IN" sz="1100" dirty="0" err="1">
                  <a:solidFill>
                    <a:schemeClr val="bg1"/>
                  </a:solidFill>
                </a:rPr>
                <a:t>upport</a:t>
              </a:r>
              <a:r>
                <a:rPr lang="en-IN" sz="1100" dirty="0">
                  <a:solidFill>
                    <a:schemeClr val="bg1"/>
                  </a:solidFill>
                </a:rPr>
                <a:t> System</a:t>
              </a: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3A98D471-5C4D-4EC0-83C0-AAB2F644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324659" y="3345307"/>
              <a:ext cx="360000" cy="360000"/>
            </a:xfrm>
            <a:prstGeom prst="rect">
              <a:avLst/>
            </a:prstGeom>
          </p:spPr>
        </p:pic>
      </p:grpSp>
      <p:grpSp>
        <p:nvGrpSpPr>
          <p:cNvPr id="1432" name="Group 1431">
            <a:extLst>
              <a:ext uri="{FF2B5EF4-FFF2-40B4-BE49-F238E27FC236}">
                <a16:creationId xmlns:a16="http://schemas.microsoft.com/office/drawing/2014/main" id="{93AEA9E0-BA00-89C5-7C7C-1FF7A8E966FB}"/>
              </a:ext>
            </a:extLst>
          </p:cNvPr>
          <p:cNvGrpSpPr/>
          <p:nvPr/>
        </p:nvGrpSpPr>
        <p:grpSpPr>
          <a:xfrm>
            <a:off x="7525101" y="1623121"/>
            <a:ext cx="1882974" cy="1354869"/>
            <a:chOff x="7525101" y="1623121"/>
            <a:chExt cx="1882974" cy="135486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C46A2E7-4D69-6726-95BA-695C0BB07E68}"/>
                </a:ext>
              </a:extLst>
            </p:cNvPr>
            <p:cNvSpPr/>
            <p:nvPr/>
          </p:nvSpPr>
          <p:spPr>
            <a:xfrm>
              <a:off x="7525101" y="1623121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A60B723-5A31-90DB-9EDD-9901026BFEB3}"/>
                </a:ext>
              </a:extLst>
            </p:cNvPr>
            <p:cNvSpPr/>
            <p:nvPr/>
          </p:nvSpPr>
          <p:spPr>
            <a:xfrm>
              <a:off x="8191017" y="1762328"/>
              <a:ext cx="601883" cy="601883"/>
            </a:xfrm>
            <a:prstGeom prst="ellipse">
              <a:avLst/>
            </a:prstGeom>
            <a:solidFill>
              <a:srgbClr val="6366F1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5397510-1DDC-697B-09C7-EA8CB7E04C2C}"/>
                </a:ext>
              </a:extLst>
            </p:cNvPr>
            <p:cNvSpPr txBox="1"/>
            <p:nvPr/>
          </p:nvSpPr>
          <p:spPr>
            <a:xfrm>
              <a:off x="7764200" y="2442125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100" dirty="0">
                  <a:solidFill>
                    <a:schemeClr val="bg1"/>
                  </a:solidFill>
                </a:rPr>
                <a:t>P</a:t>
              </a:r>
              <a:r>
                <a:rPr lang="en-IN" sz="1100" dirty="0">
                  <a:solidFill>
                    <a:schemeClr val="bg1"/>
                  </a:solidFill>
                </a:rPr>
                <a:t>AY IN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7DB8D03F-C779-4801-8ED8-90A9FD274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11958" y="1871491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86FE7AC-F678-245E-6363-1D230CC37D91}"/>
              </a:ext>
            </a:extLst>
          </p:cNvPr>
          <p:cNvGrpSpPr/>
          <p:nvPr/>
        </p:nvGrpSpPr>
        <p:grpSpPr>
          <a:xfrm>
            <a:off x="1464577" y="3102010"/>
            <a:ext cx="1882974" cy="1354869"/>
            <a:chOff x="1464577" y="3102010"/>
            <a:chExt cx="1882974" cy="13548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5FF70F6-CAA9-506F-C951-CA32CC72813A}"/>
                </a:ext>
              </a:extLst>
            </p:cNvPr>
            <p:cNvSpPr/>
            <p:nvPr/>
          </p:nvSpPr>
          <p:spPr>
            <a:xfrm>
              <a:off x="1464577" y="310201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A744FF8-B76B-4086-B522-BA17F36E33AF}"/>
                </a:ext>
              </a:extLst>
            </p:cNvPr>
            <p:cNvSpPr/>
            <p:nvPr/>
          </p:nvSpPr>
          <p:spPr>
            <a:xfrm>
              <a:off x="2108655" y="3213963"/>
              <a:ext cx="601883" cy="60188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7784598-D25B-4BC0-A96F-3F58C54FB745}"/>
                </a:ext>
              </a:extLst>
            </p:cNvPr>
            <p:cNvSpPr txBox="1"/>
            <p:nvPr/>
          </p:nvSpPr>
          <p:spPr>
            <a:xfrm>
              <a:off x="1681838" y="3894091"/>
              <a:ext cx="14555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IN" sz="1100" dirty="0">
                  <a:solidFill>
                    <a:schemeClr val="bg1"/>
                  </a:solidFill>
                </a:rPr>
                <a:t>Advanced Notifications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EBB1EDAD-EA45-402D-9D11-7E132086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9657" y="3329925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DBEAEA-B2F4-E5F5-A975-3D92901E135C}"/>
              </a:ext>
            </a:extLst>
          </p:cNvPr>
          <p:cNvGrpSpPr/>
          <p:nvPr/>
        </p:nvGrpSpPr>
        <p:grpSpPr>
          <a:xfrm>
            <a:off x="5512546" y="3102010"/>
            <a:ext cx="1882974" cy="1354869"/>
            <a:chOff x="5512546" y="3102010"/>
            <a:chExt cx="1882974" cy="13548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C34CBD4-D26B-60B8-0A8C-677F33917873}"/>
                </a:ext>
              </a:extLst>
            </p:cNvPr>
            <p:cNvSpPr/>
            <p:nvPr/>
          </p:nvSpPr>
          <p:spPr>
            <a:xfrm>
              <a:off x="5512546" y="310201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D3A30F8-E638-430B-87AC-A3F4B17F2F09}"/>
                </a:ext>
              </a:extLst>
            </p:cNvPr>
            <p:cNvSpPr txBox="1"/>
            <p:nvPr/>
          </p:nvSpPr>
          <p:spPr>
            <a:xfrm>
              <a:off x="5735901" y="3888658"/>
              <a:ext cx="14555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100" dirty="0">
                  <a:solidFill>
                    <a:schemeClr val="bg1"/>
                  </a:solidFill>
                </a:rPr>
                <a:t>Payment Orchestration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84039C2-2B27-4E49-9CD8-51E4D7244A88}"/>
                </a:ext>
              </a:extLst>
            </p:cNvPr>
            <p:cNvSpPr/>
            <p:nvPr/>
          </p:nvSpPr>
          <p:spPr>
            <a:xfrm>
              <a:off x="6153091" y="3213963"/>
              <a:ext cx="601883" cy="60188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8906BA3-F11E-818B-6A47-F503CC6E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6286603" y="3345307"/>
              <a:ext cx="360000" cy="360000"/>
            </a:xfrm>
            <a:prstGeom prst="rect">
              <a:avLst/>
            </a:prstGeom>
          </p:spPr>
        </p:pic>
      </p:grpSp>
      <p:grpSp>
        <p:nvGrpSpPr>
          <p:cNvPr id="1409" name="Group 1408">
            <a:extLst>
              <a:ext uri="{FF2B5EF4-FFF2-40B4-BE49-F238E27FC236}">
                <a16:creationId xmlns:a16="http://schemas.microsoft.com/office/drawing/2014/main" id="{97F938E6-41AD-28D0-117C-A129B0ED58F6}"/>
              </a:ext>
            </a:extLst>
          </p:cNvPr>
          <p:cNvGrpSpPr/>
          <p:nvPr/>
        </p:nvGrpSpPr>
        <p:grpSpPr>
          <a:xfrm>
            <a:off x="664785" y="2063269"/>
            <a:ext cx="369234" cy="1866850"/>
            <a:chOff x="683636" y="2735630"/>
            <a:chExt cx="1190982" cy="1545510"/>
          </a:xfrm>
          <a:solidFill>
            <a:schemeClr val="bg1">
              <a:lumMod val="95000"/>
            </a:schemeClr>
          </a:solidFill>
        </p:grpSpPr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6DB95766-945A-A6A0-72DE-BACA97F6ADF8}"/>
                </a:ext>
              </a:extLst>
            </p:cNvPr>
            <p:cNvSpPr txBox="1"/>
            <p:nvPr/>
          </p:nvSpPr>
          <p:spPr>
            <a:xfrm>
              <a:off x="683636" y="2735630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F</a:t>
              </a:r>
            </a:p>
          </p:txBody>
        </p: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DE2225A2-AFB5-FFA7-30DB-61253AF8A703}"/>
                </a:ext>
              </a:extLst>
            </p:cNvPr>
            <p:cNvSpPr txBox="1"/>
            <p:nvPr/>
          </p:nvSpPr>
          <p:spPr>
            <a:xfrm>
              <a:off x="683639" y="2936896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R</a:t>
              </a:r>
            </a:p>
          </p:txBody>
        </p:sp>
        <p:sp>
          <p:nvSpPr>
            <p:cNvPr id="1412" name="TextBox 1411">
              <a:extLst>
                <a:ext uri="{FF2B5EF4-FFF2-40B4-BE49-F238E27FC236}">
                  <a16:creationId xmlns:a16="http://schemas.microsoft.com/office/drawing/2014/main" id="{E3A2249C-F8CF-1A69-9992-8BEB6E6100D7}"/>
                </a:ext>
              </a:extLst>
            </p:cNvPr>
            <p:cNvSpPr txBox="1"/>
            <p:nvPr/>
          </p:nvSpPr>
          <p:spPr>
            <a:xfrm>
              <a:off x="683645" y="3089437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O</a:t>
              </a:r>
            </a:p>
          </p:txBody>
        </p:sp>
        <p:sp>
          <p:nvSpPr>
            <p:cNvPr id="1413" name="TextBox 1412">
              <a:extLst>
                <a:ext uri="{FF2B5EF4-FFF2-40B4-BE49-F238E27FC236}">
                  <a16:creationId xmlns:a16="http://schemas.microsoft.com/office/drawing/2014/main" id="{0E9CC4BB-0442-6B7C-3EDA-753960545BE7}"/>
                </a:ext>
              </a:extLst>
            </p:cNvPr>
            <p:cNvSpPr txBox="1"/>
            <p:nvPr/>
          </p:nvSpPr>
          <p:spPr>
            <a:xfrm>
              <a:off x="683639" y="3293566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sp>
          <p:nvSpPr>
            <p:cNvPr id="1414" name="TextBox 1413">
              <a:extLst>
                <a:ext uri="{FF2B5EF4-FFF2-40B4-BE49-F238E27FC236}">
                  <a16:creationId xmlns:a16="http://schemas.microsoft.com/office/drawing/2014/main" id="{91EE9E5F-7D78-0E94-DE20-7B52392ACBB6}"/>
                </a:ext>
              </a:extLst>
            </p:cNvPr>
            <p:cNvSpPr txBox="1"/>
            <p:nvPr/>
          </p:nvSpPr>
          <p:spPr>
            <a:xfrm>
              <a:off x="683639" y="3471901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</a:t>
              </a:r>
            </a:p>
          </p:txBody>
        </p:sp>
        <p:sp>
          <p:nvSpPr>
            <p:cNvPr id="1415" name="TextBox 1414">
              <a:extLst>
                <a:ext uri="{FF2B5EF4-FFF2-40B4-BE49-F238E27FC236}">
                  <a16:creationId xmlns:a16="http://schemas.microsoft.com/office/drawing/2014/main" id="{89D155EB-B086-351E-22E3-B22700145365}"/>
                </a:ext>
              </a:extLst>
            </p:cNvPr>
            <p:cNvSpPr txBox="1"/>
            <p:nvPr/>
          </p:nvSpPr>
          <p:spPr>
            <a:xfrm>
              <a:off x="683639" y="3650235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E</a:t>
              </a:r>
            </a:p>
          </p:txBody>
        </p:sp>
        <p:sp>
          <p:nvSpPr>
            <p:cNvPr id="1416" name="TextBox 1415">
              <a:extLst>
                <a:ext uri="{FF2B5EF4-FFF2-40B4-BE49-F238E27FC236}">
                  <a16:creationId xmlns:a16="http://schemas.microsoft.com/office/drawing/2014/main" id="{382289F1-1736-7E8F-EB8C-F632DEEBEC84}"/>
                </a:ext>
              </a:extLst>
            </p:cNvPr>
            <p:cNvSpPr txBox="1"/>
            <p:nvPr/>
          </p:nvSpPr>
          <p:spPr>
            <a:xfrm>
              <a:off x="683639" y="3824141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sp>
          <p:nvSpPr>
            <p:cNvPr id="1417" name="TextBox 1416">
              <a:extLst>
                <a:ext uri="{FF2B5EF4-FFF2-40B4-BE49-F238E27FC236}">
                  <a16:creationId xmlns:a16="http://schemas.microsoft.com/office/drawing/2014/main" id="{8E02592B-884D-B4B8-4264-C71CEA2C0057}"/>
                </a:ext>
              </a:extLst>
            </p:cNvPr>
            <p:cNvSpPr txBox="1"/>
            <p:nvPr/>
          </p:nvSpPr>
          <p:spPr>
            <a:xfrm>
              <a:off x="683639" y="4004141"/>
              <a:ext cx="1190973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</a:t>
              </a:r>
            </a:p>
          </p:txBody>
        </p:sp>
      </p:grpSp>
      <p:grpSp>
        <p:nvGrpSpPr>
          <p:cNvPr id="1418" name="Group 1417">
            <a:extLst>
              <a:ext uri="{FF2B5EF4-FFF2-40B4-BE49-F238E27FC236}">
                <a16:creationId xmlns:a16="http://schemas.microsoft.com/office/drawing/2014/main" id="{8B38CCA0-14C8-F394-3E57-AC7A7EEAA4E8}"/>
              </a:ext>
            </a:extLst>
          </p:cNvPr>
          <p:cNvGrpSpPr/>
          <p:nvPr/>
        </p:nvGrpSpPr>
        <p:grpSpPr>
          <a:xfrm>
            <a:off x="647418" y="4845378"/>
            <a:ext cx="369231" cy="1344244"/>
            <a:chOff x="683639" y="4892378"/>
            <a:chExt cx="369231" cy="1344244"/>
          </a:xfrm>
        </p:grpSpPr>
        <p:sp>
          <p:nvSpPr>
            <p:cNvPr id="1419" name="TextBox 1418">
              <a:extLst>
                <a:ext uri="{FF2B5EF4-FFF2-40B4-BE49-F238E27FC236}">
                  <a16:creationId xmlns:a16="http://schemas.microsoft.com/office/drawing/2014/main" id="{AB55B72C-1CB6-8559-8433-0394D07AC806}"/>
                </a:ext>
              </a:extLst>
            </p:cNvPr>
            <p:cNvSpPr txBox="1"/>
            <p:nvPr/>
          </p:nvSpPr>
          <p:spPr>
            <a:xfrm>
              <a:off x="683639" y="4892378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</a:t>
              </a:r>
            </a:p>
          </p:txBody>
        </p:sp>
        <p:sp>
          <p:nvSpPr>
            <p:cNvPr id="1420" name="TextBox 1419">
              <a:extLst>
                <a:ext uri="{FF2B5EF4-FFF2-40B4-BE49-F238E27FC236}">
                  <a16:creationId xmlns:a16="http://schemas.microsoft.com/office/drawing/2014/main" id="{F8A417DC-7B6E-8786-58F9-8E9CC06F3994}"/>
                </a:ext>
              </a:extLst>
            </p:cNvPr>
            <p:cNvSpPr txBox="1"/>
            <p:nvPr/>
          </p:nvSpPr>
          <p:spPr>
            <a:xfrm>
              <a:off x="683639" y="5070713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</a:t>
              </a:r>
            </a:p>
          </p:txBody>
        </p:sp>
        <p:sp>
          <p:nvSpPr>
            <p:cNvPr id="1421" name="TextBox 1420">
              <a:extLst>
                <a:ext uri="{FF2B5EF4-FFF2-40B4-BE49-F238E27FC236}">
                  <a16:creationId xmlns:a16="http://schemas.microsoft.com/office/drawing/2014/main" id="{A22053CE-17D8-5901-08D6-CBD4B93C1E88}"/>
                </a:ext>
              </a:extLst>
            </p:cNvPr>
            <p:cNvSpPr txBox="1"/>
            <p:nvPr/>
          </p:nvSpPr>
          <p:spPr>
            <a:xfrm>
              <a:off x="683639" y="5249048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</a:t>
              </a:r>
            </a:p>
          </p:txBody>
        </p:sp>
        <p:sp>
          <p:nvSpPr>
            <p:cNvPr id="1422" name="TextBox 1421">
              <a:extLst>
                <a:ext uri="{FF2B5EF4-FFF2-40B4-BE49-F238E27FC236}">
                  <a16:creationId xmlns:a16="http://schemas.microsoft.com/office/drawing/2014/main" id="{B08BD470-6666-0CDB-547B-D2A328528FCA}"/>
                </a:ext>
              </a:extLst>
            </p:cNvPr>
            <p:cNvSpPr txBox="1"/>
            <p:nvPr/>
          </p:nvSpPr>
          <p:spPr>
            <a:xfrm>
              <a:off x="683639" y="5427383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K</a:t>
              </a:r>
            </a:p>
          </p:txBody>
        </p:sp>
        <p:sp>
          <p:nvSpPr>
            <p:cNvPr id="1423" name="TextBox 1422">
              <a:extLst>
                <a:ext uri="{FF2B5EF4-FFF2-40B4-BE49-F238E27FC236}">
                  <a16:creationId xmlns:a16="http://schemas.microsoft.com/office/drawing/2014/main" id="{ED764BC3-41E8-FFED-5E15-D4A05B7112C0}"/>
                </a:ext>
              </a:extLst>
            </p:cNvPr>
            <p:cNvSpPr txBox="1"/>
            <p:nvPr/>
          </p:nvSpPr>
          <p:spPr>
            <a:xfrm>
              <a:off x="683639" y="5605717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E</a:t>
              </a:r>
            </a:p>
          </p:txBody>
        </p:sp>
        <p:sp>
          <p:nvSpPr>
            <p:cNvPr id="1424" name="TextBox 1423">
              <a:extLst>
                <a:ext uri="{FF2B5EF4-FFF2-40B4-BE49-F238E27FC236}">
                  <a16:creationId xmlns:a16="http://schemas.microsoft.com/office/drawing/2014/main" id="{F5D2A578-B552-9197-69B2-6BAFCC9E0F62}"/>
                </a:ext>
              </a:extLst>
            </p:cNvPr>
            <p:cNvSpPr txBox="1"/>
            <p:nvPr/>
          </p:nvSpPr>
          <p:spPr>
            <a:xfrm>
              <a:off x="683639" y="5779623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N</a:t>
              </a:r>
            </a:p>
          </p:txBody>
        </p:sp>
        <p:sp>
          <p:nvSpPr>
            <p:cNvPr id="1425" name="TextBox 1424">
              <a:extLst>
                <a:ext uri="{FF2B5EF4-FFF2-40B4-BE49-F238E27FC236}">
                  <a16:creationId xmlns:a16="http://schemas.microsoft.com/office/drawing/2014/main" id="{5A531877-39DD-C406-5C44-CB34473E84F3}"/>
                </a:ext>
              </a:extLst>
            </p:cNvPr>
            <p:cNvSpPr txBox="1"/>
            <p:nvPr/>
          </p:nvSpPr>
          <p:spPr>
            <a:xfrm>
              <a:off x="683639" y="5959623"/>
              <a:ext cx="3692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D</a:t>
              </a:r>
            </a:p>
          </p:txBody>
        </p:sp>
      </p:grpSp>
      <p:sp>
        <p:nvSpPr>
          <p:cNvPr id="1426" name="TextBox 1425">
            <a:extLst>
              <a:ext uri="{FF2B5EF4-FFF2-40B4-BE49-F238E27FC236}">
                <a16:creationId xmlns:a16="http://schemas.microsoft.com/office/drawing/2014/main" id="{708526E6-1327-02CD-E3B3-A14495FCBC08}"/>
              </a:ext>
            </a:extLst>
          </p:cNvPr>
          <p:cNvSpPr txBox="1"/>
          <p:nvPr/>
        </p:nvSpPr>
        <p:spPr>
          <a:xfrm>
            <a:off x="2515718" y="41742"/>
            <a:ext cx="7160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gradFill>
                  <a:gsLst>
                    <a:gs pos="27000">
                      <a:srgbClr val="2B2629"/>
                    </a:gs>
                    <a:gs pos="13000">
                      <a:srgbClr val="24252A"/>
                    </a:gs>
                    <a:gs pos="56000">
                      <a:srgbClr val="F14204"/>
                    </a:gs>
                    <a:gs pos="46000">
                      <a:srgbClr val="5F2E1F"/>
                    </a:gs>
                  </a:gsLst>
                  <a:lin ang="4800000" scaled="0"/>
                </a:gradFill>
                <a:latin typeface="Bahnschrift" panose="020B0502040204020203" pitchFamily="34" charset="0"/>
              </a:rPr>
              <a:t>Full-Stack Digital Payments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B75C7F-4966-2A26-4887-FA5634FB47E0}"/>
              </a:ext>
            </a:extLst>
          </p:cNvPr>
          <p:cNvCxnSpPr>
            <a:cxnSpLocks/>
          </p:cNvCxnSpPr>
          <p:nvPr/>
        </p:nvCxnSpPr>
        <p:spPr>
          <a:xfrm>
            <a:off x="654050" y="4915288"/>
            <a:ext cx="0" cy="1230494"/>
          </a:xfrm>
          <a:prstGeom prst="line">
            <a:avLst/>
          </a:prstGeom>
          <a:ln w="38100">
            <a:solidFill>
              <a:srgbClr val="F14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A9CCE6-E1BF-04F3-40B5-80A070554F48}"/>
              </a:ext>
            </a:extLst>
          </p:cNvPr>
          <p:cNvCxnSpPr>
            <a:cxnSpLocks/>
          </p:cNvCxnSpPr>
          <p:nvPr/>
        </p:nvCxnSpPr>
        <p:spPr>
          <a:xfrm>
            <a:off x="650875" y="2070100"/>
            <a:ext cx="3175" cy="1816100"/>
          </a:xfrm>
          <a:prstGeom prst="line">
            <a:avLst/>
          </a:prstGeom>
          <a:ln w="38100">
            <a:solidFill>
              <a:srgbClr val="F14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1" name="Group 1430">
            <a:extLst>
              <a:ext uri="{FF2B5EF4-FFF2-40B4-BE49-F238E27FC236}">
                <a16:creationId xmlns:a16="http://schemas.microsoft.com/office/drawing/2014/main" id="{9BD4882A-E8DC-5021-283B-E078D60C9BDE}"/>
              </a:ext>
            </a:extLst>
          </p:cNvPr>
          <p:cNvGrpSpPr/>
          <p:nvPr/>
        </p:nvGrpSpPr>
        <p:grpSpPr>
          <a:xfrm>
            <a:off x="9516547" y="1641364"/>
            <a:ext cx="1882974" cy="1354869"/>
            <a:chOff x="9579754" y="1623120"/>
            <a:chExt cx="1882974" cy="13548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920AD2B-2483-6656-9647-CC252E51C580}"/>
                </a:ext>
              </a:extLst>
            </p:cNvPr>
            <p:cNvSpPr/>
            <p:nvPr/>
          </p:nvSpPr>
          <p:spPr>
            <a:xfrm>
              <a:off x="9579754" y="1623120"/>
              <a:ext cx="1882974" cy="1354869"/>
            </a:xfrm>
            <a:prstGeom prst="roundRect">
              <a:avLst>
                <a:gd name="adj" fmla="val 6209"/>
              </a:avLst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79000">
                  <a:srgbClr val="24252A"/>
                </a:gs>
              </a:gsLst>
              <a:lin ang="8100000" scaled="1"/>
            </a:gradFill>
            <a:ln w="3175">
              <a:solidFill>
                <a:srgbClr val="FF440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A0F2EAB-B713-4B52-BFDC-B3405D7A5452}"/>
                </a:ext>
              </a:extLst>
            </p:cNvPr>
            <p:cNvSpPr/>
            <p:nvPr/>
          </p:nvSpPr>
          <p:spPr>
            <a:xfrm>
              <a:off x="10227618" y="1762327"/>
              <a:ext cx="601883" cy="601883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266700" dist="38100" dir="8100000" algn="tr" rotWithShape="0">
                <a:srgbClr val="FF4401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25E98B-4736-41B4-BC54-CA93B59D91D1}"/>
                </a:ext>
              </a:extLst>
            </p:cNvPr>
            <p:cNvSpPr txBox="1"/>
            <p:nvPr/>
          </p:nvSpPr>
          <p:spPr>
            <a:xfrm>
              <a:off x="9800801" y="2442124"/>
              <a:ext cx="14555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100" dirty="0">
                  <a:solidFill>
                    <a:schemeClr val="bg1"/>
                  </a:solidFill>
                </a:rPr>
                <a:t>PAY OUT</a:t>
              </a:r>
              <a:endParaRPr lang="en-IN" sz="1100" dirty="0">
                <a:solidFill>
                  <a:schemeClr val="bg1"/>
                </a:solidFill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02A37D0-7210-9242-9DFE-E8DCFD551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355460" y="1839300"/>
              <a:ext cx="360000" cy="360000"/>
            </a:xfrm>
            <a:prstGeom prst="rect">
              <a:avLst/>
            </a:prstGeom>
          </p:spPr>
        </p:pic>
      </p:grpSp>
      <p:pic>
        <p:nvPicPr>
          <p:cNvPr id="1434" name="Graphic 1433" descr="Bank with solid fill">
            <a:extLst>
              <a:ext uri="{FF2B5EF4-FFF2-40B4-BE49-F238E27FC236}">
                <a16:creationId xmlns:a16="http://schemas.microsoft.com/office/drawing/2014/main" id="{2B20A8C4-6E3A-AB4F-C199-EFF262EC2C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16400" y="328404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60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AC044C-B809-6FAB-2FA7-AB96303FF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A3160D-AC86-A52A-627B-1BFE34A4B159}"/>
              </a:ext>
            </a:extLst>
          </p:cNvPr>
          <p:cNvGrpSpPr/>
          <p:nvPr/>
        </p:nvGrpSpPr>
        <p:grpSpPr>
          <a:xfrm>
            <a:off x="413780" y="2571401"/>
            <a:ext cx="4953000" cy="2316632"/>
            <a:chOff x="680100" y="2270684"/>
            <a:chExt cx="4953000" cy="2316632"/>
          </a:xfrm>
          <a:effectLst>
            <a:glow rad="228600">
              <a:schemeClr val="bg1">
                <a:alpha val="58000"/>
              </a:schemeClr>
            </a:glow>
          </a:effectLst>
          <a:scene3d>
            <a:camera prst="orthographicFront">
              <a:rot lat="0" lon="21599971" rev="0"/>
            </a:camera>
            <a:lightRig rig="threePt" dir="t"/>
          </a:scene3d>
        </p:grpSpPr>
        <p:grpSp>
          <p:nvGrpSpPr>
            <p:cNvPr id="4" name="Graphic 3">
              <a:extLst>
                <a:ext uri="{FF2B5EF4-FFF2-40B4-BE49-F238E27FC236}">
                  <a16:creationId xmlns:a16="http://schemas.microsoft.com/office/drawing/2014/main" id="{C93C013C-6475-4879-66B5-70F9D4CF9452}"/>
                </a:ext>
              </a:extLst>
            </p:cNvPr>
            <p:cNvGrpSpPr/>
            <p:nvPr/>
          </p:nvGrpSpPr>
          <p:grpSpPr>
            <a:xfrm>
              <a:off x="680100" y="2270684"/>
              <a:ext cx="4953000" cy="2316632"/>
              <a:chOff x="3619500" y="1995487"/>
              <a:chExt cx="4953000" cy="2867025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6423B22-45F5-C28C-E392-D858154FBEEA}"/>
                  </a:ext>
                </a:extLst>
              </p:cNvPr>
              <p:cNvSpPr/>
              <p:nvPr/>
            </p:nvSpPr>
            <p:spPr>
              <a:xfrm>
                <a:off x="3619500" y="4776787"/>
                <a:ext cx="4953000" cy="85725"/>
              </a:xfrm>
              <a:custGeom>
                <a:avLst/>
                <a:gdLst>
                  <a:gd name="connsiteX0" fmla="*/ 4953000 w 4953000"/>
                  <a:gd name="connsiteY0" fmla="*/ 19050 h 85725"/>
                  <a:gd name="connsiteX1" fmla="*/ 4572000 w 4953000"/>
                  <a:gd name="connsiteY1" fmla="*/ 85725 h 85725"/>
                  <a:gd name="connsiteX2" fmla="*/ 381000 w 4953000"/>
                  <a:gd name="connsiteY2" fmla="*/ 85725 h 85725"/>
                  <a:gd name="connsiteX3" fmla="*/ 0 w 4953000"/>
                  <a:gd name="connsiteY3" fmla="*/ 19050 h 85725"/>
                  <a:gd name="connsiteX4" fmla="*/ 2476500 w 4953000"/>
                  <a:gd name="connsiteY4" fmla="*/ 0 h 85725"/>
                  <a:gd name="connsiteX5" fmla="*/ 4953000 w 4953000"/>
                  <a:gd name="connsiteY5" fmla="*/ 1905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00" h="85725">
                    <a:moveTo>
                      <a:pt x="4953000" y="19050"/>
                    </a:moveTo>
                    <a:cubicBezTo>
                      <a:pt x="4953000" y="19050"/>
                      <a:pt x="4800600" y="85725"/>
                      <a:pt x="4572000" y="85725"/>
                    </a:cubicBezTo>
                    <a:cubicBezTo>
                      <a:pt x="4343400" y="85725"/>
                      <a:pt x="609600" y="85725"/>
                      <a:pt x="381000" y="85725"/>
                    </a:cubicBezTo>
                    <a:cubicBezTo>
                      <a:pt x="152400" y="85725"/>
                      <a:pt x="0" y="19050"/>
                      <a:pt x="0" y="19050"/>
                    </a:cubicBezTo>
                    <a:lnTo>
                      <a:pt x="2476500" y="0"/>
                    </a:lnTo>
                    <a:lnTo>
                      <a:pt x="4953000" y="19050"/>
                    </a:lnTo>
                    <a:close/>
                  </a:path>
                </a:pathLst>
              </a:custGeom>
              <a:gradFill>
                <a:gsLst>
                  <a:gs pos="35640">
                    <a:srgbClr val="808185"/>
                  </a:gs>
                  <a:gs pos="50450">
                    <a:srgbClr val="78797D"/>
                  </a:gs>
                  <a:gs pos="54430">
                    <a:srgbClr val="7A7B7F"/>
                  </a:gs>
                  <a:gs pos="100000">
                    <a:srgbClr val="0D0C1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BF555F4C-2C73-249F-25E3-1AEEE7480C04}"/>
                  </a:ext>
                </a:extLst>
              </p:cNvPr>
              <p:cNvSpPr/>
              <p:nvPr/>
            </p:nvSpPr>
            <p:spPr>
              <a:xfrm>
                <a:off x="4086225" y="1995487"/>
                <a:ext cx="4019550" cy="2705100"/>
              </a:xfrm>
              <a:custGeom>
                <a:avLst/>
                <a:gdLst>
                  <a:gd name="connsiteX0" fmla="*/ 4019550 w 4019550"/>
                  <a:gd name="connsiteY0" fmla="*/ 2705100 h 2705100"/>
                  <a:gd name="connsiteX1" fmla="*/ 0 w 4019550"/>
                  <a:gd name="connsiteY1" fmla="*/ 2705100 h 2705100"/>
                  <a:gd name="connsiteX2" fmla="*/ 0 w 4019550"/>
                  <a:gd name="connsiteY2" fmla="*/ 95250 h 2705100"/>
                  <a:gd name="connsiteX3" fmla="*/ 95250 w 4019550"/>
                  <a:gd name="connsiteY3" fmla="*/ 0 h 2705100"/>
                  <a:gd name="connsiteX4" fmla="*/ 3924300 w 4019550"/>
                  <a:gd name="connsiteY4" fmla="*/ 0 h 2705100"/>
                  <a:gd name="connsiteX5" fmla="*/ 4019550 w 4019550"/>
                  <a:gd name="connsiteY5" fmla="*/ 95250 h 2705100"/>
                  <a:gd name="connsiteX6" fmla="*/ 4019550 w 4019550"/>
                  <a:gd name="connsiteY6" fmla="*/ 27051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9550" h="2705100">
                    <a:moveTo>
                      <a:pt x="4019550" y="2705100"/>
                    </a:moveTo>
                    <a:lnTo>
                      <a:pt x="0" y="2705100"/>
                    </a:lnTo>
                    <a:lnTo>
                      <a:pt x="0" y="95250"/>
                    </a:lnTo>
                    <a:cubicBezTo>
                      <a:pt x="0" y="42643"/>
                      <a:pt x="42643" y="0"/>
                      <a:pt x="95250" y="0"/>
                    </a:cubicBezTo>
                    <a:lnTo>
                      <a:pt x="3924300" y="0"/>
                    </a:lnTo>
                    <a:cubicBezTo>
                      <a:pt x="3976907" y="0"/>
                      <a:pt x="4019550" y="42643"/>
                      <a:pt x="4019550" y="95250"/>
                    </a:cubicBezTo>
                    <a:lnTo>
                      <a:pt x="4019550" y="2705100"/>
                    </a:lnTo>
                    <a:close/>
                  </a:path>
                </a:pathLst>
              </a:custGeom>
              <a:gradFill>
                <a:gsLst>
                  <a:gs pos="16">
                    <a:srgbClr val="363636"/>
                  </a:gs>
                  <a:gs pos="920">
                    <a:srgbClr val="3A3A3A"/>
                  </a:gs>
                  <a:gs pos="9820">
                    <a:srgbClr val="404040"/>
                  </a:gs>
                  <a:gs pos="11990">
                    <a:srgbClr val="7D7D7D"/>
                  </a:gs>
                  <a:gs pos="15190">
                    <a:srgbClr val="404040"/>
                  </a:gs>
                  <a:gs pos="23840">
                    <a:srgbClr val="383838"/>
                  </a:gs>
                  <a:gs pos="40630">
                    <a:srgbClr val="404040"/>
                  </a:gs>
                  <a:gs pos="43360">
                    <a:srgbClr val="797979"/>
                  </a:gs>
                  <a:gs pos="46210">
                    <a:srgbClr val="404040"/>
                  </a:gs>
                  <a:gs pos="57270">
                    <a:srgbClr val="404040"/>
                  </a:gs>
                  <a:gs pos="59980">
                    <a:srgbClr val="626262"/>
                  </a:gs>
                  <a:gs pos="62940">
                    <a:srgbClr val="404040"/>
                  </a:gs>
                  <a:gs pos="69160">
                    <a:srgbClr val="404040"/>
                  </a:gs>
                  <a:gs pos="79050">
                    <a:srgbClr val="3D3D3D"/>
                  </a:gs>
                  <a:gs pos="90150">
                    <a:srgbClr val="404040"/>
                  </a:gs>
                  <a:gs pos="93340">
                    <a:srgbClr val="7E7E7E"/>
                  </a:gs>
                  <a:gs pos="95770">
                    <a:srgbClr val="474747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0ED15E-2833-5F31-E85C-F59C6B21A77B}"/>
                  </a:ext>
                </a:extLst>
              </p:cNvPr>
              <p:cNvSpPr/>
              <p:nvPr/>
            </p:nvSpPr>
            <p:spPr>
              <a:xfrm>
                <a:off x="4100512" y="2009775"/>
                <a:ext cx="3990975" cy="2690812"/>
              </a:xfrm>
              <a:custGeom>
                <a:avLst/>
                <a:gdLst>
                  <a:gd name="connsiteX0" fmla="*/ 0 w 3990975"/>
                  <a:gd name="connsiteY0" fmla="*/ 2690813 h 2690812"/>
                  <a:gd name="connsiteX1" fmla="*/ 0 w 3990975"/>
                  <a:gd name="connsiteY1" fmla="*/ 80963 h 2690812"/>
                  <a:gd name="connsiteX2" fmla="*/ 80963 w 3990975"/>
                  <a:gd name="connsiteY2" fmla="*/ 0 h 2690812"/>
                  <a:gd name="connsiteX3" fmla="*/ 3910013 w 3990975"/>
                  <a:gd name="connsiteY3" fmla="*/ 0 h 2690812"/>
                  <a:gd name="connsiteX4" fmla="*/ 3990975 w 3990975"/>
                  <a:gd name="connsiteY4" fmla="*/ 80963 h 2690812"/>
                  <a:gd name="connsiteX5" fmla="*/ 3990975 w 3990975"/>
                  <a:gd name="connsiteY5" fmla="*/ 2690813 h 2690812"/>
                  <a:gd name="connsiteX6" fmla="*/ 0 w 3990975"/>
                  <a:gd name="connsiteY6" fmla="*/ 2690813 h 269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0975" h="2690812">
                    <a:moveTo>
                      <a:pt x="0" y="2690813"/>
                    </a:moveTo>
                    <a:lnTo>
                      <a:pt x="0" y="80963"/>
                    </a:lnTo>
                    <a:cubicBezTo>
                      <a:pt x="0" y="36319"/>
                      <a:pt x="36319" y="0"/>
                      <a:pt x="80963" y="0"/>
                    </a:cubicBezTo>
                    <a:lnTo>
                      <a:pt x="3910013" y="0"/>
                    </a:lnTo>
                    <a:cubicBezTo>
                      <a:pt x="3954656" y="0"/>
                      <a:pt x="3990975" y="36319"/>
                      <a:pt x="3990975" y="80963"/>
                    </a:cubicBezTo>
                    <a:lnTo>
                      <a:pt x="3990975" y="2690813"/>
                    </a:lnTo>
                    <a:lnTo>
                      <a:pt x="0" y="26908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9AFA264-F2DD-7D5F-15B9-95F12B365D8C}"/>
                  </a:ext>
                </a:extLst>
              </p:cNvPr>
              <p:cNvSpPr/>
              <p:nvPr/>
            </p:nvSpPr>
            <p:spPr>
              <a:xfrm>
                <a:off x="3619500" y="4700587"/>
                <a:ext cx="4953000" cy="95250"/>
              </a:xfrm>
              <a:custGeom>
                <a:avLst/>
                <a:gdLst>
                  <a:gd name="connsiteX0" fmla="*/ 0 w 4953000"/>
                  <a:gd name="connsiteY0" fmla="*/ 0 h 95250"/>
                  <a:gd name="connsiteX1" fmla="*/ 4953000 w 4953000"/>
                  <a:gd name="connsiteY1" fmla="*/ 0 h 95250"/>
                  <a:gd name="connsiteX2" fmla="*/ 4953000 w 4953000"/>
                  <a:gd name="connsiteY2" fmla="*/ 95250 h 95250"/>
                  <a:gd name="connsiteX3" fmla="*/ 0 w 4953000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3000" h="95250">
                    <a:moveTo>
                      <a:pt x="0" y="0"/>
                    </a:moveTo>
                    <a:lnTo>
                      <a:pt x="4953000" y="0"/>
                    </a:lnTo>
                    <a:lnTo>
                      <a:pt x="4953000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gradFill>
                <a:gsLst>
                  <a:gs pos="0">
                    <a:srgbClr val="49484D"/>
                  </a:gs>
                  <a:gs pos="1210">
                    <a:srgbClr val="D3D4D9"/>
                  </a:gs>
                  <a:gs pos="2820">
                    <a:srgbClr val="D0D1D6"/>
                  </a:gs>
                  <a:gs pos="8040">
                    <a:srgbClr val="8C8D92"/>
                  </a:gs>
                  <a:gs pos="9180">
                    <a:srgbClr val="85868B"/>
                  </a:gs>
                  <a:gs pos="51130">
                    <a:srgbClr val="CBCCD2"/>
                  </a:gs>
                  <a:gs pos="92640">
                    <a:srgbClr val="85868B"/>
                  </a:gs>
                  <a:gs pos="93700">
                    <a:srgbClr val="8B8C91"/>
                  </a:gs>
                  <a:gs pos="97900">
                    <a:srgbClr val="D0D1D6"/>
                  </a:gs>
                  <a:gs pos="99400">
                    <a:srgbClr val="D3D4D9"/>
                  </a:gs>
                  <a:gs pos="100000">
                    <a:srgbClr val="454449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BED08B5-1927-A2C3-0E4E-B731C0AFC885}"/>
                  </a:ext>
                </a:extLst>
              </p:cNvPr>
              <p:cNvSpPr/>
              <p:nvPr/>
            </p:nvSpPr>
            <p:spPr>
              <a:xfrm>
                <a:off x="5695950" y="4700587"/>
                <a:ext cx="800100" cy="66675"/>
              </a:xfrm>
              <a:custGeom>
                <a:avLst/>
                <a:gdLst>
                  <a:gd name="connsiteX0" fmla="*/ 733425 w 800100"/>
                  <a:gd name="connsiteY0" fmla="*/ 66675 h 66675"/>
                  <a:gd name="connsiteX1" fmla="*/ 66675 w 800100"/>
                  <a:gd name="connsiteY1" fmla="*/ 66675 h 66675"/>
                  <a:gd name="connsiteX2" fmla="*/ 0 w 800100"/>
                  <a:gd name="connsiteY2" fmla="*/ 0 h 66675"/>
                  <a:gd name="connsiteX3" fmla="*/ 0 w 800100"/>
                  <a:gd name="connsiteY3" fmla="*/ 0 h 66675"/>
                  <a:gd name="connsiteX4" fmla="*/ 800100 w 800100"/>
                  <a:gd name="connsiteY4" fmla="*/ 0 h 66675"/>
                  <a:gd name="connsiteX5" fmla="*/ 800100 w 800100"/>
                  <a:gd name="connsiteY5" fmla="*/ 0 h 66675"/>
                  <a:gd name="connsiteX6" fmla="*/ 733425 w 8001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100" h="66675">
                    <a:moveTo>
                      <a:pt x="733425" y="66675"/>
                    </a:moveTo>
                    <a:lnTo>
                      <a:pt x="66675" y="66675"/>
                    </a:lnTo>
                    <a:cubicBezTo>
                      <a:pt x="29851" y="66675"/>
                      <a:pt x="0" y="36824"/>
                      <a:pt x="0" y="0"/>
                    </a:cubicBezTo>
                    <a:lnTo>
                      <a:pt x="0" y="0"/>
                    </a:lnTo>
                    <a:lnTo>
                      <a:pt x="800100" y="0"/>
                    </a:lnTo>
                    <a:lnTo>
                      <a:pt x="800100" y="0"/>
                    </a:lnTo>
                    <a:cubicBezTo>
                      <a:pt x="800100" y="36824"/>
                      <a:pt x="770249" y="66675"/>
                      <a:pt x="733425" y="6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617"/>
                  </a:gs>
                  <a:gs pos="5810">
                    <a:srgbClr val="84848A"/>
                  </a:gs>
                  <a:gs pos="30110">
                    <a:srgbClr val="8F8F96"/>
                  </a:gs>
                  <a:gs pos="52400">
                    <a:srgbClr val="ADADB5"/>
                  </a:gs>
                  <a:gs pos="71610">
                    <a:srgbClr val="8A8B91"/>
                  </a:gs>
                  <a:gs pos="94950">
                    <a:srgbClr val="7B7C81"/>
                  </a:gs>
                  <a:gs pos="100000">
                    <a:srgbClr val="0D0C11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CE54B41-9B3F-EFFE-0B10-225AECCAFC7D}"/>
                  </a:ext>
                </a:extLst>
              </p:cNvPr>
              <p:cNvSpPr/>
              <p:nvPr/>
            </p:nvSpPr>
            <p:spPr>
              <a:xfrm>
                <a:off x="4100512" y="4614862"/>
                <a:ext cx="3990975" cy="9525"/>
              </a:xfrm>
              <a:custGeom>
                <a:avLst/>
                <a:gdLst>
                  <a:gd name="connsiteX0" fmla="*/ 3990975 w 3990975"/>
                  <a:gd name="connsiteY0" fmla="*/ 0 h 9525"/>
                  <a:gd name="connsiteX1" fmla="*/ 0 w 39909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0975" h="9525">
                    <a:moveTo>
                      <a:pt x="3990975" y="0"/>
                    </a:moveTo>
                    <a:lnTo>
                      <a:pt x="0" y="0"/>
                    </a:lnTo>
                  </a:path>
                </a:pathLst>
              </a:custGeom>
              <a:ln w="47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2491925-BEA9-B926-A96C-1D9E5F7EA785}"/>
                  </a:ext>
                </a:extLst>
              </p:cNvPr>
              <p:cNvSpPr/>
              <p:nvPr/>
            </p:nvSpPr>
            <p:spPr>
              <a:xfrm>
                <a:off x="4114800" y="2024062"/>
                <a:ext cx="1733550" cy="1990725"/>
              </a:xfrm>
              <a:custGeom>
                <a:avLst/>
                <a:gdLst>
                  <a:gd name="connsiteX0" fmla="*/ 1733550 w 1733550"/>
                  <a:gd name="connsiteY0" fmla="*/ 0 h 1990725"/>
                  <a:gd name="connsiteX1" fmla="*/ 0 w 1733550"/>
                  <a:gd name="connsiteY1" fmla="*/ 1990725 h 1990725"/>
                  <a:gd name="connsiteX2" fmla="*/ 0 w 1733550"/>
                  <a:gd name="connsiteY2" fmla="*/ 66675 h 1990725"/>
                  <a:gd name="connsiteX3" fmla="*/ 66675 w 1733550"/>
                  <a:gd name="connsiteY3" fmla="*/ 0 h 1990725"/>
                  <a:gd name="connsiteX4" fmla="*/ 1733550 w 1733550"/>
                  <a:gd name="connsiteY4" fmla="*/ 0 h 19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50" h="1990725">
                    <a:moveTo>
                      <a:pt x="1733550" y="0"/>
                    </a:moveTo>
                    <a:lnTo>
                      <a:pt x="0" y="1990725"/>
                    </a:lnTo>
                    <a:lnTo>
                      <a:pt x="0" y="66675"/>
                    </a:lnTo>
                    <a:cubicBezTo>
                      <a:pt x="0" y="29908"/>
                      <a:pt x="29908" y="0"/>
                      <a:pt x="66675" y="0"/>
                    </a:cubicBezTo>
                    <a:lnTo>
                      <a:pt x="1733550" y="0"/>
                    </a:lnTo>
                    <a:close/>
                  </a:path>
                </a:pathLst>
              </a:custGeom>
              <a:gradFill>
                <a:gsLst>
                  <a:gs pos="48">
                    <a:srgbClr val="9E9E9E"/>
                  </a:gs>
                  <a:gs pos="100000">
                    <a:srgbClr val="1D1D1B"/>
                  </a:gs>
                </a:gsLst>
                <a:lin ang="2700004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703A76-E370-44E1-3995-4E3C7713893F}"/>
                  </a:ext>
                </a:extLst>
              </p:cNvPr>
              <p:cNvSpPr/>
              <p:nvPr/>
            </p:nvSpPr>
            <p:spPr>
              <a:xfrm>
                <a:off x="4200525" y="2185987"/>
                <a:ext cx="3790950" cy="2362200"/>
              </a:xfrm>
              <a:custGeom>
                <a:avLst/>
                <a:gdLst>
                  <a:gd name="connsiteX0" fmla="*/ 0 w 3790950"/>
                  <a:gd name="connsiteY0" fmla="*/ 0 h 2362200"/>
                  <a:gd name="connsiteX1" fmla="*/ 3790950 w 3790950"/>
                  <a:gd name="connsiteY1" fmla="*/ 0 h 2362200"/>
                  <a:gd name="connsiteX2" fmla="*/ 3790950 w 3790950"/>
                  <a:gd name="connsiteY2" fmla="*/ 2362200 h 2362200"/>
                  <a:gd name="connsiteX3" fmla="*/ 0 w 3790950"/>
                  <a:gd name="connsiteY3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950" h="2362200">
                    <a:moveTo>
                      <a:pt x="0" y="0"/>
                    </a:moveTo>
                    <a:lnTo>
                      <a:pt x="3790950" y="0"/>
                    </a:lnTo>
                    <a:lnTo>
                      <a:pt x="3790950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502CA11-8267-1A6D-D57A-590B697CEA88}"/>
                  </a:ext>
                </a:extLst>
              </p:cNvPr>
              <p:cNvSpPr/>
              <p:nvPr/>
            </p:nvSpPr>
            <p:spPr>
              <a:xfrm>
                <a:off x="6067425" y="207168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effectLst>
                    <a:glow rad="1905000">
                      <a:schemeClr val="bg1"/>
                    </a:glow>
                  </a:effectLst>
                </a:endParaRP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3D7DF8-88A8-0F8C-91D9-E1920183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257" y="2339952"/>
              <a:ext cx="3976686" cy="200544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9CC0C-496A-790D-206D-141F009F28F5}"/>
              </a:ext>
            </a:extLst>
          </p:cNvPr>
          <p:cNvGrpSpPr/>
          <p:nvPr/>
        </p:nvGrpSpPr>
        <p:grpSpPr>
          <a:xfrm>
            <a:off x="6712930" y="2594490"/>
            <a:ext cx="4953000" cy="2293543"/>
            <a:chOff x="2368486" y="1578826"/>
            <a:chExt cx="7455027" cy="4102684"/>
          </a:xfrm>
          <a:effectLst>
            <a:glow rad="228600">
              <a:schemeClr val="bg1">
                <a:alpha val="58000"/>
              </a:schemeClr>
            </a:glow>
          </a:effectLst>
        </p:grpSpPr>
        <p:grpSp>
          <p:nvGrpSpPr>
            <p:cNvPr id="22" name="Graphic 3">
              <a:extLst>
                <a:ext uri="{FF2B5EF4-FFF2-40B4-BE49-F238E27FC236}">
                  <a16:creationId xmlns:a16="http://schemas.microsoft.com/office/drawing/2014/main" id="{6BE7A4DF-D451-3292-AFAA-35914390B281}"/>
                </a:ext>
              </a:extLst>
            </p:cNvPr>
            <p:cNvGrpSpPr/>
            <p:nvPr/>
          </p:nvGrpSpPr>
          <p:grpSpPr>
            <a:xfrm>
              <a:off x="2368486" y="1578826"/>
              <a:ext cx="7455027" cy="4102684"/>
              <a:chOff x="3619500" y="1995487"/>
              <a:chExt cx="4953000" cy="2867025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EF3A2E2-D35B-A693-1465-45289DF5ACD5}"/>
                  </a:ext>
                </a:extLst>
              </p:cNvPr>
              <p:cNvSpPr/>
              <p:nvPr/>
            </p:nvSpPr>
            <p:spPr>
              <a:xfrm>
                <a:off x="3619500" y="4776787"/>
                <a:ext cx="4953000" cy="85725"/>
              </a:xfrm>
              <a:custGeom>
                <a:avLst/>
                <a:gdLst>
                  <a:gd name="connsiteX0" fmla="*/ 4953000 w 4953000"/>
                  <a:gd name="connsiteY0" fmla="*/ 19050 h 85725"/>
                  <a:gd name="connsiteX1" fmla="*/ 4572000 w 4953000"/>
                  <a:gd name="connsiteY1" fmla="*/ 85725 h 85725"/>
                  <a:gd name="connsiteX2" fmla="*/ 381000 w 4953000"/>
                  <a:gd name="connsiteY2" fmla="*/ 85725 h 85725"/>
                  <a:gd name="connsiteX3" fmla="*/ 0 w 4953000"/>
                  <a:gd name="connsiteY3" fmla="*/ 19050 h 85725"/>
                  <a:gd name="connsiteX4" fmla="*/ 2476500 w 4953000"/>
                  <a:gd name="connsiteY4" fmla="*/ 0 h 85725"/>
                  <a:gd name="connsiteX5" fmla="*/ 4953000 w 4953000"/>
                  <a:gd name="connsiteY5" fmla="*/ 19050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3000" h="85725">
                    <a:moveTo>
                      <a:pt x="4953000" y="19050"/>
                    </a:moveTo>
                    <a:cubicBezTo>
                      <a:pt x="4953000" y="19050"/>
                      <a:pt x="4800600" y="85725"/>
                      <a:pt x="4572000" y="85725"/>
                    </a:cubicBezTo>
                    <a:cubicBezTo>
                      <a:pt x="4343400" y="85725"/>
                      <a:pt x="609600" y="85725"/>
                      <a:pt x="381000" y="85725"/>
                    </a:cubicBezTo>
                    <a:cubicBezTo>
                      <a:pt x="152400" y="85725"/>
                      <a:pt x="0" y="19050"/>
                      <a:pt x="0" y="19050"/>
                    </a:cubicBezTo>
                    <a:lnTo>
                      <a:pt x="2476500" y="0"/>
                    </a:lnTo>
                    <a:lnTo>
                      <a:pt x="4953000" y="19050"/>
                    </a:lnTo>
                    <a:close/>
                  </a:path>
                </a:pathLst>
              </a:custGeom>
              <a:gradFill>
                <a:gsLst>
                  <a:gs pos="35640">
                    <a:srgbClr val="808185"/>
                  </a:gs>
                  <a:gs pos="50450">
                    <a:srgbClr val="78797D"/>
                  </a:gs>
                  <a:gs pos="54430">
                    <a:srgbClr val="7A7B7F"/>
                  </a:gs>
                  <a:gs pos="100000">
                    <a:srgbClr val="0D0C11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22B58A6-7216-8E2B-1AC5-41E6E21D0096}"/>
                  </a:ext>
                </a:extLst>
              </p:cNvPr>
              <p:cNvSpPr/>
              <p:nvPr/>
            </p:nvSpPr>
            <p:spPr>
              <a:xfrm>
                <a:off x="4086225" y="1995487"/>
                <a:ext cx="4019550" cy="2705100"/>
              </a:xfrm>
              <a:custGeom>
                <a:avLst/>
                <a:gdLst>
                  <a:gd name="connsiteX0" fmla="*/ 4019550 w 4019550"/>
                  <a:gd name="connsiteY0" fmla="*/ 2705100 h 2705100"/>
                  <a:gd name="connsiteX1" fmla="*/ 0 w 4019550"/>
                  <a:gd name="connsiteY1" fmla="*/ 2705100 h 2705100"/>
                  <a:gd name="connsiteX2" fmla="*/ 0 w 4019550"/>
                  <a:gd name="connsiteY2" fmla="*/ 95250 h 2705100"/>
                  <a:gd name="connsiteX3" fmla="*/ 95250 w 4019550"/>
                  <a:gd name="connsiteY3" fmla="*/ 0 h 2705100"/>
                  <a:gd name="connsiteX4" fmla="*/ 3924300 w 4019550"/>
                  <a:gd name="connsiteY4" fmla="*/ 0 h 2705100"/>
                  <a:gd name="connsiteX5" fmla="*/ 4019550 w 4019550"/>
                  <a:gd name="connsiteY5" fmla="*/ 95250 h 2705100"/>
                  <a:gd name="connsiteX6" fmla="*/ 4019550 w 4019550"/>
                  <a:gd name="connsiteY6" fmla="*/ 270510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19550" h="2705100">
                    <a:moveTo>
                      <a:pt x="4019550" y="2705100"/>
                    </a:moveTo>
                    <a:lnTo>
                      <a:pt x="0" y="2705100"/>
                    </a:lnTo>
                    <a:lnTo>
                      <a:pt x="0" y="95250"/>
                    </a:lnTo>
                    <a:cubicBezTo>
                      <a:pt x="0" y="42643"/>
                      <a:pt x="42643" y="0"/>
                      <a:pt x="95250" y="0"/>
                    </a:cubicBezTo>
                    <a:lnTo>
                      <a:pt x="3924300" y="0"/>
                    </a:lnTo>
                    <a:cubicBezTo>
                      <a:pt x="3976907" y="0"/>
                      <a:pt x="4019550" y="42643"/>
                      <a:pt x="4019550" y="95250"/>
                    </a:cubicBezTo>
                    <a:lnTo>
                      <a:pt x="4019550" y="2705100"/>
                    </a:lnTo>
                    <a:close/>
                  </a:path>
                </a:pathLst>
              </a:custGeom>
              <a:gradFill>
                <a:gsLst>
                  <a:gs pos="16">
                    <a:srgbClr val="363636"/>
                  </a:gs>
                  <a:gs pos="920">
                    <a:srgbClr val="3A3A3A"/>
                  </a:gs>
                  <a:gs pos="9820">
                    <a:srgbClr val="404040"/>
                  </a:gs>
                  <a:gs pos="11990">
                    <a:srgbClr val="7D7D7D"/>
                  </a:gs>
                  <a:gs pos="15190">
                    <a:srgbClr val="404040"/>
                  </a:gs>
                  <a:gs pos="23840">
                    <a:srgbClr val="383838"/>
                  </a:gs>
                  <a:gs pos="40630">
                    <a:srgbClr val="404040"/>
                  </a:gs>
                  <a:gs pos="43360">
                    <a:srgbClr val="797979"/>
                  </a:gs>
                  <a:gs pos="46210">
                    <a:srgbClr val="404040"/>
                  </a:gs>
                  <a:gs pos="57270">
                    <a:srgbClr val="404040"/>
                  </a:gs>
                  <a:gs pos="59980">
                    <a:srgbClr val="626262"/>
                  </a:gs>
                  <a:gs pos="62940">
                    <a:srgbClr val="404040"/>
                  </a:gs>
                  <a:gs pos="69160">
                    <a:srgbClr val="404040"/>
                  </a:gs>
                  <a:gs pos="79050">
                    <a:srgbClr val="3D3D3D"/>
                  </a:gs>
                  <a:gs pos="90150">
                    <a:srgbClr val="404040"/>
                  </a:gs>
                  <a:gs pos="93340">
                    <a:srgbClr val="7E7E7E"/>
                  </a:gs>
                  <a:gs pos="95770">
                    <a:srgbClr val="474747"/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0B6F8A3-08F6-7F87-96A1-0F45A584CECE}"/>
                  </a:ext>
                </a:extLst>
              </p:cNvPr>
              <p:cNvSpPr/>
              <p:nvPr/>
            </p:nvSpPr>
            <p:spPr>
              <a:xfrm>
                <a:off x="4100512" y="2009775"/>
                <a:ext cx="3990975" cy="2690812"/>
              </a:xfrm>
              <a:custGeom>
                <a:avLst/>
                <a:gdLst>
                  <a:gd name="connsiteX0" fmla="*/ 0 w 3990975"/>
                  <a:gd name="connsiteY0" fmla="*/ 2690813 h 2690812"/>
                  <a:gd name="connsiteX1" fmla="*/ 0 w 3990975"/>
                  <a:gd name="connsiteY1" fmla="*/ 80963 h 2690812"/>
                  <a:gd name="connsiteX2" fmla="*/ 80963 w 3990975"/>
                  <a:gd name="connsiteY2" fmla="*/ 0 h 2690812"/>
                  <a:gd name="connsiteX3" fmla="*/ 3910013 w 3990975"/>
                  <a:gd name="connsiteY3" fmla="*/ 0 h 2690812"/>
                  <a:gd name="connsiteX4" fmla="*/ 3990975 w 3990975"/>
                  <a:gd name="connsiteY4" fmla="*/ 80963 h 2690812"/>
                  <a:gd name="connsiteX5" fmla="*/ 3990975 w 3990975"/>
                  <a:gd name="connsiteY5" fmla="*/ 2690813 h 2690812"/>
                  <a:gd name="connsiteX6" fmla="*/ 0 w 3990975"/>
                  <a:gd name="connsiteY6" fmla="*/ 2690813 h 269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0975" h="2690812">
                    <a:moveTo>
                      <a:pt x="0" y="2690813"/>
                    </a:moveTo>
                    <a:lnTo>
                      <a:pt x="0" y="80963"/>
                    </a:lnTo>
                    <a:cubicBezTo>
                      <a:pt x="0" y="36319"/>
                      <a:pt x="36319" y="0"/>
                      <a:pt x="80963" y="0"/>
                    </a:cubicBezTo>
                    <a:lnTo>
                      <a:pt x="3910013" y="0"/>
                    </a:lnTo>
                    <a:cubicBezTo>
                      <a:pt x="3954656" y="0"/>
                      <a:pt x="3990975" y="36319"/>
                      <a:pt x="3990975" y="80963"/>
                    </a:cubicBezTo>
                    <a:lnTo>
                      <a:pt x="3990975" y="2690813"/>
                    </a:lnTo>
                    <a:lnTo>
                      <a:pt x="0" y="26908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2EAAC23-CB95-096C-BA24-9D3BC63C0533}"/>
                  </a:ext>
                </a:extLst>
              </p:cNvPr>
              <p:cNvSpPr/>
              <p:nvPr/>
            </p:nvSpPr>
            <p:spPr>
              <a:xfrm>
                <a:off x="3619500" y="4700587"/>
                <a:ext cx="4953000" cy="95250"/>
              </a:xfrm>
              <a:custGeom>
                <a:avLst/>
                <a:gdLst>
                  <a:gd name="connsiteX0" fmla="*/ 0 w 4953000"/>
                  <a:gd name="connsiteY0" fmla="*/ 0 h 95250"/>
                  <a:gd name="connsiteX1" fmla="*/ 4953000 w 4953000"/>
                  <a:gd name="connsiteY1" fmla="*/ 0 h 95250"/>
                  <a:gd name="connsiteX2" fmla="*/ 4953000 w 4953000"/>
                  <a:gd name="connsiteY2" fmla="*/ 95250 h 95250"/>
                  <a:gd name="connsiteX3" fmla="*/ 0 w 4953000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3000" h="95250">
                    <a:moveTo>
                      <a:pt x="0" y="0"/>
                    </a:moveTo>
                    <a:lnTo>
                      <a:pt x="4953000" y="0"/>
                    </a:lnTo>
                    <a:lnTo>
                      <a:pt x="4953000" y="95250"/>
                    </a:lnTo>
                    <a:lnTo>
                      <a:pt x="0" y="95250"/>
                    </a:lnTo>
                    <a:close/>
                  </a:path>
                </a:pathLst>
              </a:custGeom>
              <a:gradFill>
                <a:gsLst>
                  <a:gs pos="0">
                    <a:srgbClr val="49484D"/>
                  </a:gs>
                  <a:gs pos="1210">
                    <a:srgbClr val="D3D4D9"/>
                  </a:gs>
                  <a:gs pos="2820">
                    <a:srgbClr val="D0D1D6"/>
                  </a:gs>
                  <a:gs pos="8040">
                    <a:srgbClr val="8C8D92"/>
                  </a:gs>
                  <a:gs pos="9180">
                    <a:srgbClr val="85868B"/>
                  </a:gs>
                  <a:gs pos="51130">
                    <a:srgbClr val="CBCCD2"/>
                  </a:gs>
                  <a:gs pos="92640">
                    <a:srgbClr val="85868B"/>
                  </a:gs>
                  <a:gs pos="93700">
                    <a:srgbClr val="8B8C91"/>
                  </a:gs>
                  <a:gs pos="97900">
                    <a:srgbClr val="D0D1D6"/>
                  </a:gs>
                  <a:gs pos="99400">
                    <a:srgbClr val="D3D4D9"/>
                  </a:gs>
                  <a:gs pos="100000">
                    <a:srgbClr val="454449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35F2223-6BF6-32E6-D729-7FBE0F24D6FB}"/>
                  </a:ext>
                </a:extLst>
              </p:cNvPr>
              <p:cNvSpPr/>
              <p:nvPr/>
            </p:nvSpPr>
            <p:spPr>
              <a:xfrm>
                <a:off x="5695950" y="4700587"/>
                <a:ext cx="800100" cy="66675"/>
              </a:xfrm>
              <a:custGeom>
                <a:avLst/>
                <a:gdLst>
                  <a:gd name="connsiteX0" fmla="*/ 733425 w 800100"/>
                  <a:gd name="connsiteY0" fmla="*/ 66675 h 66675"/>
                  <a:gd name="connsiteX1" fmla="*/ 66675 w 800100"/>
                  <a:gd name="connsiteY1" fmla="*/ 66675 h 66675"/>
                  <a:gd name="connsiteX2" fmla="*/ 0 w 800100"/>
                  <a:gd name="connsiteY2" fmla="*/ 0 h 66675"/>
                  <a:gd name="connsiteX3" fmla="*/ 0 w 800100"/>
                  <a:gd name="connsiteY3" fmla="*/ 0 h 66675"/>
                  <a:gd name="connsiteX4" fmla="*/ 800100 w 800100"/>
                  <a:gd name="connsiteY4" fmla="*/ 0 h 66675"/>
                  <a:gd name="connsiteX5" fmla="*/ 800100 w 800100"/>
                  <a:gd name="connsiteY5" fmla="*/ 0 h 66675"/>
                  <a:gd name="connsiteX6" fmla="*/ 733425 w 800100"/>
                  <a:gd name="connsiteY6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0100" h="66675">
                    <a:moveTo>
                      <a:pt x="733425" y="66675"/>
                    </a:moveTo>
                    <a:lnTo>
                      <a:pt x="66675" y="66675"/>
                    </a:lnTo>
                    <a:cubicBezTo>
                      <a:pt x="29851" y="66675"/>
                      <a:pt x="0" y="36824"/>
                      <a:pt x="0" y="0"/>
                    </a:cubicBezTo>
                    <a:lnTo>
                      <a:pt x="0" y="0"/>
                    </a:lnTo>
                    <a:lnTo>
                      <a:pt x="800100" y="0"/>
                    </a:lnTo>
                    <a:lnTo>
                      <a:pt x="800100" y="0"/>
                    </a:lnTo>
                    <a:cubicBezTo>
                      <a:pt x="800100" y="36824"/>
                      <a:pt x="770249" y="66675"/>
                      <a:pt x="733425" y="6667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61617"/>
                  </a:gs>
                  <a:gs pos="5810">
                    <a:srgbClr val="84848A"/>
                  </a:gs>
                  <a:gs pos="30110">
                    <a:srgbClr val="8F8F96"/>
                  </a:gs>
                  <a:gs pos="52400">
                    <a:srgbClr val="ADADB5"/>
                  </a:gs>
                  <a:gs pos="71610">
                    <a:srgbClr val="8A8B91"/>
                  </a:gs>
                  <a:gs pos="94950">
                    <a:srgbClr val="7B7C81"/>
                  </a:gs>
                  <a:gs pos="100000">
                    <a:srgbClr val="0D0C11"/>
                  </a:gs>
                </a:gsLst>
                <a:lin ang="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9C76E31-FD0D-9857-261F-225723BF8CC2}"/>
                  </a:ext>
                </a:extLst>
              </p:cNvPr>
              <p:cNvSpPr/>
              <p:nvPr/>
            </p:nvSpPr>
            <p:spPr>
              <a:xfrm>
                <a:off x="4100512" y="4614862"/>
                <a:ext cx="3990975" cy="9525"/>
              </a:xfrm>
              <a:custGeom>
                <a:avLst/>
                <a:gdLst>
                  <a:gd name="connsiteX0" fmla="*/ 3990975 w 3990975"/>
                  <a:gd name="connsiteY0" fmla="*/ 0 h 9525"/>
                  <a:gd name="connsiteX1" fmla="*/ 0 w 39909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90975" h="9525">
                    <a:moveTo>
                      <a:pt x="3990975" y="0"/>
                    </a:moveTo>
                    <a:lnTo>
                      <a:pt x="0" y="0"/>
                    </a:lnTo>
                  </a:path>
                </a:pathLst>
              </a:custGeom>
              <a:ln w="476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DF636E6-9DE6-FF61-815E-45134BAA2E70}"/>
                  </a:ext>
                </a:extLst>
              </p:cNvPr>
              <p:cNvSpPr/>
              <p:nvPr/>
            </p:nvSpPr>
            <p:spPr>
              <a:xfrm>
                <a:off x="4114800" y="2024062"/>
                <a:ext cx="1733550" cy="1990725"/>
              </a:xfrm>
              <a:custGeom>
                <a:avLst/>
                <a:gdLst>
                  <a:gd name="connsiteX0" fmla="*/ 1733550 w 1733550"/>
                  <a:gd name="connsiteY0" fmla="*/ 0 h 1990725"/>
                  <a:gd name="connsiteX1" fmla="*/ 0 w 1733550"/>
                  <a:gd name="connsiteY1" fmla="*/ 1990725 h 1990725"/>
                  <a:gd name="connsiteX2" fmla="*/ 0 w 1733550"/>
                  <a:gd name="connsiteY2" fmla="*/ 66675 h 1990725"/>
                  <a:gd name="connsiteX3" fmla="*/ 66675 w 1733550"/>
                  <a:gd name="connsiteY3" fmla="*/ 0 h 1990725"/>
                  <a:gd name="connsiteX4" fmla="*/ 1733550 w 1733550"/>
                  <a:gd name="connsiteY4" fmla="*/ 0 h 19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550" h="1990725">
                    <a:moveTo>
                      <a:pt x="1733550" y="0"/>
                    </a:moveTo>
                    <a:lnTo>
                      <a:pt x="0" y="1990725"/>
                    </a:lnTo>
                    <a:lnTo>
                      <a:pt x="0" y="66675"/>
                    </a:lnTo>
                    <a:cubicBezTo>
                      <a:pt x="0" y="29908"/>
                      <a:pt x="29908" y="0"/>
                      <a:pt x="66675" y="0"/>
                    </a:cubicBezTo>
                    <a:lnTo>
                      <a:pt x="1733550" y="0"/>
                    </a:lnTo>
                    <a:close/>
                  </a:path>
                </a:pathLst>
              </a:custGeom>
              <a:gradFill>
                <a:gsLst>
                  <a:gs pos="48">
                    <a:srgbClr val="9E9E9E"/>
                  </a:gs>
                  <a:gs pos="100000">
                    <a:srgbClr val="1D1D1B"/>
                  </a:gs>
                </a:gsLst>
                <a:lin ang="2700004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FA4F2AD-8915-F2F7-F2D7-AE857343E7B8}"/>
                  </a:ext>
                </a:extLst>
              </p:cNvPr>
              <p:cNvSpPr/>
              <p:nvPr/>
            </p:nvSpPr>
            <p:spPr>
              <a:xfrm>
                <a:off x="4200525" y="2185987"/>
                <a:ext cx="3790950" cy="2362200"/>
              </a:xfrm>
              <a:custGeom>
                <a:avLst/>
                <a:gdLst>
                  <a:gd name="connsiteX0" fmla="*/ 0 w 3790950"/>
                  <a:gd name="connsiteY0" fmla="*/ 0 h 2362200"/>
                  <a:gd name="connsiteX1" fmla="*/ 3790950 w 3790950"/>
                  <a:gd name="connsiteY1" fmla="*/ 0 h 2362200"/>
                  <a:gd name="connsiteX2" fmla="*/ 3790950 w 3790950"/>
                  <a:gd name="connsiteY2" fmla="*/ 2362200 h 2362200"/>
                  <a:gd name="connsiteX3" fmla="*/ 0 w 3790950"/>
                  <a:gd name="connsiteY3" fmla="*/ 236220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0950" h="2362200">
                    <a:moveTo>
                      <a:pt x="0" y="0"/>
                    </a:moveTo>
                    <a:lnTo>
                      <a:pt x="3790950" y="0"/>
                    </a:lnTo>
                    <a:lnTo>
                      <a:pt x="3790950" y="2362200"/>
                    </a:lnTo>
                    <a:lnTo>
                      <a:pt x="0" y="236220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76D6417-B7B8-CA30-C451-B9192DBB1E8F}"/>
                  </a:ext>
                </a:extLst>
              </p:cNvPr>
              <p:cNvSpPr/>
              <p:nvPr/>
            </p:nvSpPr>
            <p:spPr>
              <a:xfrm>
                <a:off x="6067425" y="2071687"/>
                <a:ext cx="57150" cy="57150"/>
              </a:xfrm>
              <a:custGeom>
                <a:avLst/>
                <a:gdLst>
                  <a:gd name="connsiteX0" fmla="*/ 57150 w 57150"/>
                  <a:gd name="connsiteY0" fmla="*/ 28575 h 57150"/>
                  <a:gd name="connsiteX1" fmla="*/ 28575 w 57150"/>
                  <a:gd name="connsiteY1" fmla="*/ 57150 h 57150"/>
                  <a:gd name="connsiteX2" fmla="*/ 0 w 57150"/>
                  <a:gd name="connsiteY2" fmla="*/ 28575 h 57150"/>
                  <a:gd name="connsiteX3" fmla="*/ 28575 w 57150"/>
                  <a:gd name="connsiteY3" fmla="*/ 0 h 57150"/>
                  <a:gd name="connsiteX4" fmla="*/ 57150 w 57150"/>
                  <a:gd name="connsiteY4" fmla="*/ 2857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7150" y="28575"/>
                    </a:moveTo>
                    <a:cubicBezTo>
                      <a:pt x="57150" y="44357"/>
                      <a:pt x="44357" y="57150"/>
                      <a:pt x="28575" y="57150"/>
                    </a:cubicBezTo>
                    <a:cubicBezTo>
                      <a:pt x="12793" y="57150"/>
                      <a:pt x="0" y="44357"/>
                      <a:pt x="0" y="28575"/>
                    </a:cubicBezTo>
                    <a:cubicBezTo>
                      <a:pt x="0" y="12793"/>
                      <a:pt x="12793" y="0"/>
                      <a:pt x="28575" y="0"/>
                    </a:cubicBezTo>
                    <a:cubicBezTo>
                      <a:pt x="44357" y="0"/>
                      <a:pt x="57150" y="12793"/>
                      <a:pt x="57150" y="28575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8AE585-5BA2-8E91-1FEF-8375D2C4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877" y="1769648"/>
              <a:ext cx="5885159" cy="356429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FF1F6EC-B90B-55E9-9D91-876E446263E8}"/>
              </a:ext>
            </a:extLst>
          </p:cNvPr>
          <p:cNvSpPr txBox="1"/>
          <p:nvPr/>
        </p:nvSpPr>
        <p:spPr>
          <a:xfrm>
            <a:off x="1685653" y="1279682"/>
            <a:ext cx="2405253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gradFill flip="none" rotWithShape="1">
                  <a:gsLst>
                    <a:gs pos="15000">
                      <a:srgbClr val="FC9573"/>
                    </a:gs>
                    <a:gs pos="62000">
                      <a:srgbClr val="F7835F"/>
                    </a:gs>
                    <a:gs pos="90000">
                      <a:srgbClr val="FBCBBC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PAY-IN </a:t>
            </a:r>
            <a:endParaRPr lang="en-IN" sz="5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gradFill flip="none" rotWithShape="1">
                <a:gsLst>
                  <a:gs pos="15000">
                    <a:srgbClr val="FC9573"/>
                  </a:gs>
                  <a:gs pos="62000">
                    <a:srgbClr val="F7835F"/>
                  </a:gs>
                  <a:gs pos="90000">
                    <a:srgbClr val="FBCBBC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AC7C4F-196B-F87B-66D7-3E1F78D4A101}"/>
              </a:ext>
            </a:extLst>
          </p:cNvPr>
          <p:cNvSpPr txBox="1"/>
          <p:nvPr/>
        </p:nvSpPr>
        <p:spPr>
          <a:xfrm>
            <a:off x="7665411" y="1279682"/>
            <a:ext cx="2961171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gradFill flip="none" rotWithShape="1">
                  <a:gsLst>
                    <a:gs pos="0">
                      <a:srgbClr val="2563E0"/>
                    </a:gs>
                    <a:gs pos="91743">
                      <a:srgbClr val="6366F1"/>
                    </a:gs>
                    <a:gs pos="53000">
                      <a:srgbClr val="0CA6E9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PAY-OUT</a:t>
            </a:r>
            <a:endParaRPr lang="en-IN" sz="5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gradFill flip="none" rotWithShape="1">
                <a:gsLst>
                  <a:gs pos="0">
                    <a:srgbClr val="2563E0"/>
                  </a:gs>
                  <a:gs pos="91743">
                    <a:srgbClr val="6366F1"/>
                  </a:gs>
                  <a:gs pos="53000">
                    <a:srgbClr val="0CA6E9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3784D11-CF45-280A-9049-164DAA6C0024}"/>
              </a:ext>
            </a:extLst>
          </p:cNvPr>
          <p:cNvSpPr/>
          <p:nvPr/>
        </p:nvSpPr>
        <p:spPr>
          <a:xfrm>
            <a:off x="442356" y="5184914"/>
            <a:ext cx="4953000" cy="1302688"/>
          </a:xfrm>
          <a:prstGeom prst="roundRect">
            <a:avLst/>
          </a:prstGeom>
          <a:solidFill>
            <a:schemeClr val="tx1">
              <a:lumMod val="50000"/>
              <a:lumOff val="50000"/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7835F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TRANSACTIONS</a:t>
            </a:r>
          </a:p>
          <a:p>
            <a:pPr marL="285750" indent="-285750">
              <a:buClr>
                <a:srgbClr val="F7835F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MY BUSINESS</a:t>
            </a:r>
          </a:p>
          <a:p>
            <a:pPr marL="285750" indent="-285750">
              <a:buClr>
                <a:srgbClr val="F7835F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MANAGEMENT</a:t>
            </a:r>
          </a:p>
          <a:p>
            <a:pPr marL="285750" indent="-285750">
              <a:buClr>
                <a:srgbClr val="F7835F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MY BANK ACCOUNTS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C6753B-E822-FEB2-C433-F32AC7465235}"/>
              </a:ext>
            </a:extLst>
          </p:cNvPr>
          <p:cNvGrpSpPr/>
          <p:nvPr/>
        </p:nvGrpSpPr>
        <p:grpSpPr>
          <a:xfrm>
            <a:off x="6712930" y="5150943"/>
            <a:ext cx="4953000" cy="1302688"/>
            <a:chOff x="6669498" y="442751"/>
            <a:chExt cx="4953000" cy="130268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FB8E12B-07F4-25A4-1812-0A8E3FCE027A}"/>
                </a:ext>
              </a:extLst>
            </p:cNvPr>
            <p:cNvSpPr/>
            <p:nvPr/>
          </p:nvSpPr>
          <p:spPr>
            <a:xfrm>
              <a:off x="6669498" y="442751"/>
              <a:ext cx="4953000" cy="1302688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68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E6BAAF8-C25E-6B43-ACC9-261A7A760EC2}"/>
                </a:ext>
              </a:extLst>
            </p:cNvPr>
            <p:cNvSpPr txBox="1"/>
            <p:nvPr/>
          </p:nvSpPr>
          <p:spPr>
            <a:xfrm>
              <a:off x="6873713" y="510656"/>
              <a:ext cx="4544568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285750" indent="-285750">
                <a:buClr>
                  <a:srgbClr val="00B0F0"/>
                </a:buClr>
                <a:buSzPct val="2000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TRANSFERS</a:t>
              </a:r>
            </a:p>
            <a:p>
              <a:pPr marL="285750" indent="-285750">
                <a:buClr>
                  <a:srgbClr val="00B0F0"/>
                </a:buClr>
                <a:buSzPct val="2000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FUND SOURCES</a:t>
              </a:r>
            </a:p>
            <a:p>
              <a:pPr marL="285750" indent="-285750">
                <a:buClr>
                  <a:srgbClr val="00B0F0"/>
                </a:buClr>
                <a:buSzPct val="2000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API KEYS</a:t>
              </a:r>
            </a:p>
            <a:p>
              <a:pPr marL="285750" indent="-285750">
                <a:buClr>
                  <a:srgbClr val="00B0F0"/>
                </a:buClr>
                <a:buSzPct val="2000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STATEMENTS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571008-DAE8-22BC-369A-CCED9D15E0BA}"/>
              </a:ext>
            </a:extLst>
          </p:cNvPr>
          <p:cNvSpPr txBox="1"/>
          <p:nvPr/>
        </p:nvSpPr>
        <p:spPr>
          <a:xfrm>
            <a:off x="3271583" y="80561"/>
            <a:ext cx="5648834" cy="923330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>
            <a:sp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gradFill flip="none" rotWithShape="1">
                  <a:gsLst>
                    <a:gs pos="24000">
                      <a:srgbClr val="FC9573"/>
                    </a:gs>
                    <a:gs pos="75000">
                      <a:srgbClr val="2563E0"/>
                    </a:gs>
                  </a:gsLst>
                  <a:lin ang="4800000" scaled="0"/>
                  <a:tileRect/>
                </a:gradFill>
                <a:effectLst>
                  <a:glow rad="101600">
                    <a:schemeClr val="bg1">
                      <a:alpha val="31000"/>
                    </a:schemeClr>
                  </a:glow>
                </a:effectLst>
                <a:latin typeface="Bahnschrift" panose="020B0502040204020203" pitchFamily="34" charset="0"/>
              </a:rPr>
              <a:t>Payment Streams</a:t>
            </a:r>
            <a:endParaRPr lang="en-IN" sz="5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gradFill flip="none" rotWithShape="1">
                <a:gsLst>
                  <a:gs pos="24000">
                    <a:srgbClr val="FC9573"/>
                  </a:gs>
                  <a:gs pos="75000">
                    <a:srgbClr val="2563E0"/>
                  </a:gs>
                </a:gsLst>
                <a:lin ang="4800000" scaled="0"/>
                <a:tileRect/>
              </a:gradFill>
              <a:effectLst>
                <a:glow rad="101600">
                  <a:schemeClr val="bg1">
                    <a:alpha val="31000"/>
                  </a:schemeClr>
                </a:glow>
              </a:effectLst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7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1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1501</Words>
  <Application>Microsoft Office PowerPoint</Application>
  <PresentationFormat>Widescreen</PresentationFormat>
  <Paragraphs>400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 Verma</dc:creator>
  <cp:lastModifiedBy>Krish Verma</cp:lastModifiedBy>
  <cp:revision>16</cp:revision>
  <dcterms:created xsi:type="dcterms:W3CDTF">2025-06-23T06:33:04Z</dcterms:created>
  <dcterms:modified xsi:type="dcterms:W3CDTF">2025-07-05T11:25:15Z</dcterms:modified>
</cp:coreProperties>
</file>